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256" r:id="rId2"/>
    <p:sldId id="259" r:id="rId3"/>
    <p:sldId id="26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8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xmlns:mc="http://schemas.openxmlformats.org/markup-compatibility/2006" xmlns:a14="http://schemas.microsoft.com/office/drawing/2010/main" val="F0B22E" mc:Ignorable=""/>
    <a:srgbClr xmlns:mc="http://schemas.openxmlformats.org/markup-compatibility/2006" xmlns:a14="http://schemas.microsoft.com/office/drawing/2010/main" val="F4D170" mc:Ignorable="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A7184-3C46-496A-9ADC-8C0F0AE740A9}" type="datetimeFigureOut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CBE666-247B-469E-94D9-8ADFAF3DDF4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159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CBE666-247B-469E-94D9-8ADFAF3DDF4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1765"/>
                  </a:srgbClr>
                </a:gs>
                <a:gs pos="60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6000"/>
                  </a:srgbClr>
                </a:gs>
                <a:gs pos="61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xmlns:mc="http://schemas.openxmlformats.org/markup-compatibility/2006" xmlns:a14="http://schemas.microsoft.com/office/drawing/2010/main" val="010101" mc:Ignorable="">
                  <a:alpha val="34000"/>
                </a:srgbClr>
              </a:gs>
              <a:gs pos="100000">
                <a:srgbClr xmlns:mc="http://schemas.openxmlformats.org/markup-compatibility/2006" xmlns:a14="http://schemas.microsoft.com/office/drawing/2010/main" val="010101" mc:Ignorable="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4166369C-3E41-482A-B208-40FBAEE09B6B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23FD8E-AC08-4F9C-9B26-A4FE0A0BBDA2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E4FC8-387F-431F-922C-2137F2CEEE74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30233-AD74-4E4D-A319-12E5B622B440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D7D9CA-DCC0-4ED0-9096-DBFF53CA84A7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CC89F-9EE5-4E90-8809-82A73D454A9A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9D0FBA-05F4-42B8-9208-42111A10EE5E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8FEB7-F0F3-4C03-B1F2-F5B196D89BB6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D5A72-5A84-4C51-AD4A-338131537EB7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1765"/>
                  </a:srgbClr>
                </a:gs>
                <a:gs pos="60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6000"/>
                  </a:srgbClr>
                </a:gs>
                <a:gs pos="61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xmlns:mc="http://schemas.openxmlformats.org/markup-compatibility/2006" xmlns:a14="http://schemas.microsoft.com/office/drawing/2010/main" val="010101" mc:Ignorable="">
                  <a:alpha val="34000"/>
                </a:srgbClr>
              </a:gs>
              <a:gs pos="100000">
                <a:srgbClr xmlns:mc="http://schemas.openxmlformats.org/markup-compatibility/2006" xmlns:a14="http://schemas.microsoft.com/office/drawing/2010/main" val="010101" mc:Ignorable="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48FE0F21-2E13-4454-8474-E4C7D7EE88D7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1765"/>
                  </a:srgbClr>
                </a:gs>
                <a:gs pos="60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6000"/>
                  </a:srgbClr>
                </a:gs>
                <a:gs pos="61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xmlns:mc="http://schemas.openxmlformats.org/markup-compatibility/2006" xmlns:a14="http://schemas.microsoft.com/office/drawing/2010/main" val="010101" mc:Ignorable="">
                  <a:alpha val="34000"/>
                </a:srgbClr>
              </a:gs>
              <a:gs pos="100000">
                <a:srgbClr xmlns:mc="http://schemas.openxmlformats.org/markup-compatibility/2006" xmlns:a14="http://schemas.microsoft.com/office/drawing/2010/main" val="010101" mc:Ignorable="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xmlns:mc="http://schemas.openxmlformats.org/markup-compatibility/2006" xmlns:a14="http://schemas.microsoft.com/office/drawing/2010/main" val="FFFFFF" mc:Ignorable="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4712865A-D6D8-4EBF-A98A-0AC6EF6A10FD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1765"/>
                  </a:srgbClr>
                </a:gs>
                <a:gs pos="60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xmlns:mc="http://schemas.openxmlformats.org/markup-compatibility/2006" xmlns:a14="http://schemas.microsoft.com/office/drawing/2010/main" val="010101" mc:Ignorable="">
                    <a:alpha val="56000"/>
                  </a:srgbClr>
                </a:gs>
                <a:gs pos="61000">
                  <a:srgbClr xmlns:mc="http://schemas.openxmlformats.org/markup-compatibility/2006" xmlns:a14="http://schemas.microsoft.com/office/drawing/2010/main" val="FEFEFE" mc:Ignorable="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xmlns:mc="http://schemas.openxmlformats.org/markup-compatibility/2006" xmlns:a14="http://schemas.microsoft.com/office/drawing/2010/main" val="010101" mc:Ignorable="">
                  <a:alpha val="34000"/>
                </a:srgbClr>
              </a:gs>
              <a:gs pos="100000">
                <a:srgbClr xmlns:mc="http://schemas.openxmlformats.org/markup-compatibility/2006" xmlns:a14="http://schemas.microsoft.com/office/drawing/2010/main" val="010101" mc:Ignorable="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7C4E95B-9812-4174-B6AF-603D65C39E6C}" type="datetime1">
              <a:rPr lang="en-US" smtClean="0"/>
              <a:pPr/>
              <a:t>4/5/2010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2E57653-3E58-4892-A7ED-712530ACC680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170000"/>
        <a:buFont typeface="Rage Italic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170000"/>
        <a:buFont typeface="Rage Italic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170000"/>
        <a:buFont typeface="Rage Italic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170000"/>
        <a:buFont typeface="Rage Italic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170000"/>
        <a:buFont typeface="Rage Italic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160000"/>
        <a:buFont typeface="Rage Italic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160000"/>
        <a:buFont typeface="Rage Italic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160000"/>
        <a:buFont typeface="Rage Italic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160000"/>
        <a:buFont typeface="Rage Italic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Copyright 101</a:t>
            </a: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5562600" cy="1752600"/>
          </a:xfrm>
        </p:spPr>
        <p:txBody>
          <a:bodyPr/>
          <a:lstStyle/>
          <a:p>
            <a:r>
              <a:rPr lang="en-US" dirty="0" smtClean="0"/>
              <a:t>Understanding the Basics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Use Factors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Factors include but are not limited to:</a:t>
            </a:r>
          </a:p>
          <a:p>
            <a:pPr lvl="1"/>
            <a:r>
              <a:rPr lang="en-US" dirty="0" smtClean="0"/>
              <a:t>Purpose and character of use (commercial v. nonprofit educational purposes)</a:t>
            </a:r>
          </a:p>
          <a:p>
            <a:pPr lvl="1"/>
            <a:r>
              <a:rPr lang="en-US" dirty="0" smtClean="0"/>
              <a:t>Nature of the copyrighted work (fact v. fiction)</a:t>
            </a:r>
          </a:p>
          <a:p>
            <a:pPr lvl="1"/>
            <a:r>
              <a:rPr lang="en-US" dirty="0" smtClean="0"/>
              <a:t>Amount and substantiality of the portion used in relation to the copyrighted work as a whole</a:t>
            </a:r>
          </a:p>
          <a:p>
            <a:pPr lvl="1"/>
            <a:r>
              <a:rPr lang="en-US" dirty="0" smtClean="0"/>
              <a:t>Effect of the use on the potential market for or value of the copyrighted work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10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Infringement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Violating one of the exclusive rights granted to a copyright owner</a:t>
            </a:r>
          </a:p>
          <a:p>
            <a:pPr lvl="1"/>
            <a:r>
              <a:rPr lang="en-US" dirty="0" smtClean="0"/>
              <a:t>Making unauthorized use of a work</a:t>
            </a:r>
          </a:p>
          <a:p>
            <a:r>
              <a:rPr lang="en-US" dirty="0" smtClean="0"/>
              <a:t>Damages can be up to $150,000 for each instance of willful infringement</a:t>
            </a:r>
          </a:p>
          <a:p>
            <a:r>
              <a:rPr lang="en-US" dirty="0" smtClean="0"/>
              <a:t>Intent of the infringer is not a defense</a:t>
            </a:r>
          </a:p>
          <a:p>
            <a:r>
              <a:rPr lang="en-US" dirty="0" smtClean="0"/>
              <a:t>Ignorance of the law is not a defense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11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Public Domain	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Works no longer protected by copyright</a:t>
            </a:r>
          </a:p>
          <a:p>
            <a:pPr lvl="1"/>
            <a:r>
              <a:rPr lang="en-US" dirty="0" smtClean="0"/>
              <a:t>Copyright expired or lost over time or by  circumstance</a:t>
            </a:r>
          </a:p>
          <a:p>
            <a:pPr lvl="1"/>
            <a:r>
              <a:rPr lang="en-US" dirty="0" smtClean="0"/>
              <a:t>Work donated to public domain</a:t>
            </a:r>
          </a:p>
          <a:p>
            <a:r>
              <a:rPr lang="en-US" dirty="0" smtClean="0"/>
              <a:t>Can use and modify work in the public domain however you wish</a:t>
            </a:r>
          </a:p>
          <a:p>
            <a:r>
              <a:rPr lang="en-US" dirty="0" smtClean="0"/>
              <a:t>Generally, works created before 1923 are in the public domain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12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You can use anything you can download from the Internet</a:t>
            </a:r>
          </a:p>
          <a:p>
            <a:r>
              <a:rPr lang="en-US" dirty="0" smtClean="0"/>
              <a:t>If a work does not contain the copyright symbol ©, it’s not protected by copyright</a:t>
            </a:r>
          </a:p>
          <a:p>
            <a:r>
              <a:rPr lang="en-US" dirty="0" smtClean="0"/>
              <a:t>You can use any amount of any work as long as it’s for class</a:t>
            </a:r>
          </a:p>
          <a:p>
            <a:r>
              <a:rPr lang="en-US" dirty="0" smtClean="0"/>
              <a:t>You can use anything as long as you give credit</a:t>
            </a:r>
          </a:p>
          <a:p>
            <a:r>
              <a:rPr lang="en-US" dirty="0" smtClean="0"/>
              <a:t>No one will find out or come after you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2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 Fundamentals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Authority to establish Copyright Law comes from the US Constitution</a:t>
            </a:r>
          </a:p>
          <a:p>
            <a:r>
              <a:rPr lang="en-US" dirty="0" smtClean="0"/>
              <a:t>Purpose is to balance interests of owners/authors with interests of the public</a:t>
            </a:r>
          </a:p>
          <a:p>
            <a:r>
              <a:rPr lang="en-US" dirty="0" smtClean="0"/>
              <a:t>Gives authors exclusive rights to control how their work can be used</a:t>
            </a:r>
          </a:p>
          <a:p>
            <a:pPr lvl="1"/>
            <a:r>
              <a:rPr lang="en-US" dirty="0" smtClean="0"/>
              <a:t>Copyright protection never intended to last forever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3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Copyrightability 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Expression</a:t>
            </a:r>
            <a:r>
              <a:rPr lang="en-US" dirty="0" smtClean="0"/>
              <a:t>: not ideas, processes, systems</a:t>
            </a:r>
          </a:p>
          <a:p>
            <a:pPr lvl="1"/>
            <a:r>
              <a:rPr lang="en-US" dirty="0" smtClean="0"/>
              <a:t>Photography, writing, music, dance</a:t>
            </a:r>
          </a:p>
          <a:p>
            <a:r>
              <a:rPr lang="en-US" b="1" dirty="0" smtClean="0"/>
              <a:t>Originality</a:t>
            </a:r>
            <a:r>
              <a:rPr lang="en-US" dirty="0" smtClean="0"/>
              <a:t>:  some modicum of creativity</a:t>
            </a:r>
          </a:p>
          <a:p>
            <a:pPr lvl="1"/>
            <a:r>
              <a:rPr lang="en-US" dirty="0" smtClean="0"/>
              <a:t>Does not have to be novel or unique</a:t>
            </a:r>
          </a:p>
          <a:p>
            <a:r>
              <a:rPr lang="en-US" b="1" dirty="0" smtClean="0"/>
              <a:t>Fixation</a:t>
            </a:r>
            <a:r>
              <a:rPr lang="en-US" dirty="0" smtClean="0"/>
              <a:t>: established in a tangible medium</a:t>
            </a:r>
          </a:p>
          <a:p>
            <a:pPr lvl="1"/>
            <a:r>
              <a:rPr lang="en-US" dirty="0" smtClean="0"/>
              <a:t>The work exists and can be experienced</a:t>
            </a:r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4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Protected 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Literary works </a:t>
            </a:r>
          </a:p>
          <a:p>
            <a:r>
              <a:rPr lang="en-US" dirty="0" smtClean="0"/>
              <a:t>Musical works, including any accompanying words </a:t>
            </a:r>
          </a:p>
          <a:p>
            <a:r>
              <a:rPr lang="en-US" dirty="0" smtClean="0"/>
              <a:t>Dramatic works, including any accompanying music </a:t>
            </a:r>
          </a:p>
          <a:p>
            <a:r>
              <a:rPr lang="en-US" dirty="0" smtClean="0"/>
              <a:t>Pantomimes and choreographic works </a:t>
            </a:r>
          </a:p>
          <a:p>
            <a:r>
              <a:rPr lang="en-US" dirty="0" smtClean="0"/>
              <a:t>Pictorial, graphic, and sculptural works </a:t>
            </a:r>
          </a:p>
          <a:p>
            <a:r>
              <a:rPr lang="en-US" dirty="0" smtClean="0"/>
              <a:t>Motion pictures and other audiovisual works </a:t>
            </a:r>
          </a:p>
          <a:p>
            <a:r>
              <a:rPr lang="en-US" dirty="0" smtClean="0"/>
              <a:t>Sound recordings </a:t>
            </a:r>
          </a:p>
          <a:p>
            <a:r>
              <a:rPr lang="en-US" dirty="0" smtClean="0"/>
              <a:t>Architectural works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5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Not Protected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dirty="0" smtClean="0"/>
              <a:t>Ideas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Facts themselves v. selection and arrangement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Public domain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Federal government publications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Titles, names, short phrases, slogans	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May be eligible for trademark protection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6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Start and Duration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dirty="0" smtClean="0"/>
              <a:t>Copyright attaches as soon as work is created</a:t>
            </a:r>
          </a:p>
          <a:p>
            <a:pPr lvl="1">
              <a:lnSpc>
                <a:spcPct val="90000"/>
              </a:lnSpc>
            </a:pPr>
            <a:r>
              <a:rPr lang="en-US" dirty="0" smtClean="0"/>
              <a:t>Scribbled, drawn, </a:t>
            </a:r>
            <a:r>
              <a:rPr lang="en-US" dirty="0" err="1" smtClean="0"/>
              <a:t>keystroked</a:t>
            </a:r>
            <a:r>
              <a:rPr lang="en-US" dirty="0" smtClean="0"/>
              <a:t>, recorded</a:t>
            </a:r>
          </a:p>
          <a:p>
            <a:pPr lvl="2">
              <a:lnSpc>
                <a:spcPct val="90000"/>
              </a:lnSpc>
            </a:pPr>
            <a:r>
              <a:rPr lang="en-US" dirty="0" smtClean="0"/>
              <a:t>Including this PowerPoint presentation!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Generally, copyright lasts the life of the author plus 70 years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Registration and notice not required but provide warning to world and special legal protections</a:t>
            </a:r>
          </a:p>
          <a:p>
            <a:pPr lvl="1">
              <a:lnSpc>
                <a:spcPct val="90000"/>
              </a:lnSpc>
            </a:pPr>
            <a:r>
              <a:rPr lang="en-US" b="1" dirty="0" smtClean="0"/>
              <a:t>© </a:t>
            </a:r>
            <a:r>
              <a:rPr lang="en-US" dirty="0" smtClean="0"/>
              <a:t>Copyright symbol no longer required on a work</a:t>
            </a:r>
            <a:endParaRPr lang="en-US" b="1" dirty="0" smtClean="0"/>
          </a:p>
          <a:p>
            <a:pPr>
              <a:lnSpc>
                <a:spcPct val="90000"/>
              </a:lnSpc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7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to Copyright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Fair Use Doctrine</a:t>
            </a:r>
          </a:p>
          <a:p>
            <a:r>
              <a:rPr lang="en-US" dirty="0" smtClean="0"/>
              <a:t>Libraries and Archives</a:t>
            </a:r>
          </a:p>
          <a:p>
            <a:r>
              <a:rPr lang="en-US" dirty="0" smtClean="0"/>
              <a:t>First Sale Doctrine</a:t>
            </a:r>
          </a:p>
          <a:p>
            <a:pPr lvl="1"/>
            <a:r>
              <a:rPr lang="en-US" dirty="0" smtClean="0"/>
              <a:t>Copyright does not transfer to the buyer when you buy a book, CD, or DVD — the sale transfers only the physical copy to you</a:t>
            </a:r>
          </a:p>
          <a:p>
            <a:r>
              <a:rPr lang="en-US" dirty="0" smtClean="0"/>
              <a:t>Educational exemption for certain activities</a:t>
            </a:r>
          </a:p>
          <a:p>
            <a:pPr lvl="1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8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Fair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752600"/>
            <a:ext cx="7620000" cy="4343400"/>
          </a:xfrm>
        </p:spPr>
        <p:txBody>
          <a:bodyPr>
            <a:normAutofit/>
          </a:bodyPr>
          <a:lstStyle/>
          <a:p>
            <a:r>
              <a:rPr lang="en-US" dirty="0" smtClean="0"/>
              <a:t>Decided in courts on case-by-case basis</a:t>
            </a:r>
          </a:p>
          <a:p>
            <a:pPr lvl="1"/>
            <a:r>
              <a:rPr lang="en-US" dirty="0" smtClean="0"/>
              <a:t>No set formula</a:t>
            </a:r>
          </a:p>
          <a:p>
            <a:r>
              <a:rPr lang="en-US" dirty="0" smtClean="0"/>
              <a:t>Purposes</a:t>
            </a:r>
          </a:p>
          <a:p>
            <a:pPr lvl="1"/>
            <a:r>
              <a:rPr lang="en-US" dirty="0" smtClean="0"/>
              <a:t>Criticism</a:t>
            </a:r>
          </a:p>
          <a:p>
            <a:pPr lvl="1"/>
            <a:r>
              <a:rPr lang="en-US" dirty="0" smtClean="0"/>
              <a:t>Comment</a:t>
            </a:r>
          </a:p>
          <a:p>
            <a:pPr lvl="1"/>
            <a:r>
              <a:rPr lang="en-US" dirty="0" smtClean="0"/>
              <a:t>News reporting</a:t>
            </a:r>
          </a:p>
          <a:p>
            <a:pPr lvl="1"/>
            <a:r>
              <a:rPr lang="en-US" smtClean="0"/>
              <a:t>Teaching </a:t>
            </a:r>
            <a:endParaRPr lang="en-US" smtClean="0"/>
          </a:p>
          <a:p>
            <a:pPr lvl="1"/>
            <a:r>
              <a:rPr lang="en-US" smtClean="0"/>
              <a:t>Scholarship</a:t>
            </a:r>
            <a:endParaRPr lang="en-US" dirty="0" smtClean="0"/>
          </a:p>
          <a:p>
            <a:pPr lvl="1"/>
            <a:r>
              <a:rPr lang="en-US" dirty="0" smtClean="0"/>
              <a:t>Research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57653-3E58-4892-A7ED-712530ACC680}" type="slidenum">
              <a:rPr kumimoji="0" lang="en-US" smtClean="0"/>
              <a:pPr/>
              <a:t>9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465E9C" mc:Ignorable=""/>
      </a:dk2>
      <a:lt2>
        <a:srgbClr xmlns:mc="http://schemas.openxmlformats.org/markup-compatibility/2006" xmlns:a14="http://schemas.microsoft.com/office/drawing/2010/main" val="CCDDEA" mc:Ignorable=""/>
      </a:lt2>
      <a:accent1>
        <a:srgbClr xmlns:mc="http://schemas.openxmlformats.org/markup-compatibility/2006" xmlns:a14="http://schemas.microsoft.com/office/drawing/2010/main" val="FDA023" mc:Ignorable=""/>
      </a:accent1>
      <a:accent2>
        <a:srgbClr xmlns:mc="http://schemas.openxmlformats.org/markup-compatibility/2006" xmlns:a14="http://schemas.microsoft.com/office/drawing/2010/main" val="AA2B1E" mc:Ignorable=""/>
      </a:accent2>
      <a:accent3>
        <a:srgbClr xmlns:mc="http://schemas.openxmlformats.org/markup-compatibility/2006" xmlns:a14="http://schemas.microsoft.com/office/drawing/2010/main" val="71685C" mc:Ignorable=""/>
      </a:accent3>
      <a:accent4>
        <a:srgbClr xmlns:mc="http://schemas.openxmlformats.org/markup-compatibility/2006" xmlns:a14="http://schemas.microsoft.com/office/drawing/2010/main" val="64A73B" mc:Ignorable=""/>
      </a:accent4>
      <a:accent5>
        <a:srgbClr xmlns:mc="http://schemas.openxmlformats.org/markup-compatibility/2006" xmlns:a14="http://schemas.microsoft.com/office/drawing/2010/main" val="EB5605" mc:Ignorable=""/>
      </a:accent5>
      <a:accent6>
        <a:srgbClr xmlns:mc="http://schemas.openxmlformats.org/markup-compatibility/2006" xmlns:a14="http://schemas.microsoft.com/office/drawing/2010/main" val="B9CA1A" mc:Ignorable=""/>
      </a:accent6>
      <a:hlink>
        <a:srgbClr xmlns:mc="http://schemas.openxmlformats.org/markup-compatibility/2006" xmlns:a14="http://schemas.microsoft.com/office/drawing/2010/main" val="D83E2C" mc:Ignorable=""/>
      </a:hlink>
      <a:folHlink>
        <a:srgbClr xmlns:mc="http://schemas.openxmlformats.org/markup-compatibility/2006" xmlns:a14="http://schemas.microsoft.com/office/drawing/2010/main" val="ED7D27" mc:Ignorable="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xmlns:mc="http://schemas.openxmlformats.org/markup-compatibility/2006" xmlns:a14="http://schemas.microsoft.com/office/drawing/2010/main" val="000000" mc:Ignorable="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679</TotalTime>
  <Words>506</Words>
  <Application>Microsoft Office PowerPoint</Application>
  <PresentationFormat>On-screen Show (4:3)</PresentationFormat>
  <Paragraphs>89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Pushpin</vt:lpstr>
      <vt:lpstr>Copyright 101</vt:lpstr>
      <vt:lpstr>Myths</vt:lpstr>
      <vt:lpstr>Copyright Fundamentals</vt:lpstr>
      <vt:lpstr>Copyrightability Factors</vt:lpstr>
      <vt:lpstr>Protected Works</vt:lpstr>
      <vt:lpstr>Works Not Protected</vt:lpstr>
      <vt:lpstr>Start and Duration</vt:lpstr>
      <vt:lpstr>Limitations to Copyright</vt:lpstr>
      <vt:lpstr>Fair Use</vt:lpstr>
      <vt:lpstr>Fair Use Factors </vt:lpstr>
      <vt:lpstr>Infringement</vt:lpstr>
      <vt:lpstr>Public Domain  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Barbara Waxer</dc:creator>
  <cp:lastModifiedBy>Barbara Waxer</cp:lastModifiedBy>
  <cp:revision>235</cp:revision>
  <dcterms:created xsi:type="dcterms:W3CDTF">2006-12-30T02:11:27Z</dcterms:created>
  <dcterms:modified xsi:type="dcterms:W3CDTF">2010-04-06T01:18:54Z</dcterms:modified>
</cp:coreProperties>
</file>