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notesSlides/notesSlide2.xml" ContentType="application/vnd.openxmlformats-officedocument.presentationml.notesSlide+xml"/>
  <Override PartName="/ppt/tags/tag3.xml" ContentType="application/vnd.openxmlformats-officedocument.presentationml.tags+xml"/>
  <Override PartName="/ppt/notesSlides/notesSlide3.xml" ContentType="application/vnd.openxmlformats-officedocument.presentationml.notesSlide+xml"/>
  <Override PartName="/ppt/tags/tag4.xml" ContentType="application/vnd.openxmlformats-officedocument.presentationml.tags+xml"/>
  <Override PartName="/ppt/notesSlides/notesSlide4.xml" ContentType="application/vnd.openxmlformats-officedocument.presentationml.notesSlide+xml"/>
  <Override PartName="/ppt/tags/tag5.xml" ContentType="application/vnd.openxmlformats-officedocument.presentationml.tags+xml"/>
  <Override PartName="/ppt/notesSlides/notesSlide5.xml" ContentType="application/vnd.openxmlformats-officedocument.presentationml.notesSlide+xml"/>
  <Override PartName="/ppt/tags/tag6.xml" ContentType="application/vnd.openxmlformats-officedocument.presentationml.tags+xml"/>
  <Override PartName="/ppt/notesSlides/notesSlide6.xml" ContentType="application/vnd.openxmlformats-officedocument.presentationml.notesSlide+xml"/>
  <Override PartName="/ppt/tags/tag7.xml" ContentType="application/vnd.openxmlformats-officedocument.presentationml.tags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9"/>
  </p:notes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6600"/>
    <a:srgbClr val="FF9900"/>
    <a:srgbClr val="663300"/>
    <a:srgbClr val="894400"/>
    <a:srgbClr val="A45100"/>
    <a:srgbClr val="B75B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432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9AF08D5-5B40-439D-88CA-21ED3AE76B79}" type="datetimeFigureOut">
              <a:rPr lang="en-US" smtClean="0"/>
              <a:t>4/27/2010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FDF8C0F-68DF-4545-A613-D36225A65F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59968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8917CC-FA75-4A73-A3B2-69425BE06620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8917CC-FA75-4A73-A3B2-69425BE06620}" type="slidenum">
              <a:rPr lang="en-US" smtClean="0"/>
              <a:pPr/>
              <a:t>2</a:t>
            </a:fld>
            <a:endParaRPr 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8917CC-FA75-4A73-A3B2-69425BE06620}" type="slidenum">
              <a:rPr lang="en-US" smtClean="0"/>
              <a:pPr/>
              <a:t>3</a:t>
            </a:fld>
            <a:endParaRPr lang="en-US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8917CC-FA75-4A73-A3B2-69425BE06620}" type="slidenum">
              <a:rPr lang="en-US" smtClean="0"/>
              <a:pPr/>
              <a:t>4</a:t>
            </a:fld>
            <a:endParaRPr lang="en-US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8917CC-FA75-4A73-A3B2-69425BE06620}" type="slidenum">
              <a:rPr lang="en-US" smtClean="0"/>
              <a:pPr/>
              <a:t>5</a:t>
            </a:fld>
            <a:endParaRPr lang="en-US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8917CC-FA75-4A73-A3B2-69425BE06620}" type="slidenum">
              <a:rPr lang="en-US" smtClean="0"/>
              <a:pPr/>
              <a:t>6</a:t>
            </a:fld>
            <a:endParaRPr lang="en-US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DF8C0F-68DF-4545-A613-D36225A65FA0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537356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8" name="Group 1030"/>
          <p:cNvGrpSpPr>
            <a:grpSpLocks/>
          </p:cNvGrpSpPr>
          <p:nvPr/>
        </p:nvGrpSpPr>
        <p:grpSpPr bwMode="auto">
          <a:xfrm>
            <a:off x="457200" y="2363788"/>
            <a:ext cx="8153400" cy="1600200"/>
            <a:chOff x="288" y="1489"/>
            <a:chExt cx="5136" cy="1008"/>
          </a:xfrm>
        </p:grpSpPr>
        <p:sp>
          <p:nvSpPr>
            <p:cNvPr id="3074" name="Arc 1026"/>
            <p:cNvSpPr>
              <a:spLocks/>
            </p:cNvSpPr>
            <p:nvPr/>
          </p:nvSpPr>
          <p:spPr bwMode="invGray">
            <a:xfrm>
              <a:off x="3595" y="1489"/>
              <a:ext cx="1829" cy="1008"/>
            </a:xfrm>
            <a:custGeom>
              <a:avLst/>
              <a:gdLst>
                <a:gd name="G0" fmla="+- 312 0 0"/>
                <a:gd name="G1" fmla="+- 21600 0 0"/>
                <a:gd name="G2" fmla="+- 21600 0 0"/>
                <a:gd name="T0" fmla="*/ 300 w 21912"/>
                <a:gd name="T1" fmla="*/ 0 h 43200"/>
                <a:gd name="T2" fmla="*/ 0 w 21912"/>
                <a:gd name="T3" fmla="*/ 43198 h 43200"/>
                <a:gd name="T4" fmla="*/ 312 w 21912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912" h="43200" fill="none" extrusionOk="0">
                  <a:moveTo>
                    <a:pt x="300" y="0"/>
                  </a:moveTo>
                  <a:cubicBezTo>
                    <a:pt x="304" y="0"/>
                    <a:pt x="308" y="-1"/>
                    <a:pt x="312" y="0"/>
                  </a:cubicBezTo>
                  <a:cubicBezTo>
                    <a:pt x="12241" y="0"/>
                    <a:pt x="21912" y="9670"/>
                    <a:pt x="21912" y="21600"/>
                  </a:cubicBezTo>
                  <a:cubicBezTo>
                    <a:pt x="21912" y="33529"/>
                    <a:pt x="12241" y="43200"/>
                    <a:pt x="312" y="43200"/>
                  </a:cubicBezTo>
                  <a:cubicBezTo>
                    <a:pt x="207" y="43200"/>
                    <a:pt x="103" y="43199"/>
                    <a:pt x="0" y="43197"/>
                  </a:cubicBezTo>
                </a:path>
                <a:path w="21912" h="43200" stroke="0" extrusionOk="0">
                  <a:moveTo>
                    <a:pt x="300" y="0"/>
                  </a:moveTo>
                  <a:cubicBezTo>
                    <a:pt x="304" y="0"/>
                    <a:pt x="308" y="-1"/>
                    <a:pt x="312" y="0"/>
                  </a:cubicBezTo>
                  <a:cubicBezTo>
                    <a:pt x="12241" y="0"/>
                    <a:pt x="21912" y="9670"/>
                    <a:pt x="21912" y="21600"/>
                  </a:cubicBezTo>
                  <a:cubicBezTo>
                    <a:pt x="21912" y="33529"/>
                    <a:pt x="12241" y="43200"/>
                    <a:pt x="312" y="43200"/>
                  </a:cubicBezTo>
                  <a:cubicBezTo>
                    <a:pt x="207" y="43200"/>
                    <a:pt x="103" y="43199"/>
                    <a:pt x="0" y="43197"/>
                  </a:cubicBezTo>
                  <a:lnTo>
                    <a:pt x="312" y="21600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rgbClr val="663300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rnd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075" name="Arc 1027"/>
            <p:cNvSpPr>
              <a:spLocks/>
            </p:cNvSpPr>
            <p:nvPr/>
          </p:nvSpPr>
          <p:spPr bwMode="invGray">
            <a:xfrm>
              <a:off x="3548" y="1593"/>
              <a:ext cx="1831" cy="800"/>
            </a:xfrm>
            <a:custGeom>
              <a:avLst/>
              <a:gdLst>
                <a:gd name="G0" fmla="+- 324 0 0"/>
                <a:gd name="G1" fmla="+- 21600 0 0"/>
                <a:gd name="G2" fmla="+- 21600 0 0"/>
                <a:gd name="T0" fmla="*/ 312 w 21924"/>
                <a:gd name="T1" fmla="*/ 0 h 43200"/>
                <a:gd name="T2" fmla="*/ 0 w 21924"/>
                <a:gd name="T3" fmla="*/ 43198 h 43200"/>
                <a:gd name="T4" fmla="*/ 324 w 21924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924" h="43200" fill="none" extrusionOk="0">
                  <a:moveTo>
                    <a:pt x="312" y="0"/>
                  </a:moveTo>
                  <a:cubicBezTo>
                    <a:pt x="316" y="0"/>
                    <a:pt x="320" y="-1"/>
                    <a:pt x="324" y="0"/>
                  </a:cubicBezTo>
                  <a:cubicBezTo>
                    <a:pt x="12253" y="0"/>
                    <a:pt x="21924" y="9670"/>
                    <a:pt x="21924" y="21600"/>
                  </a:cubicBezTo>
                  <a:cubicBezTo>
                    <a:pt x="21924" y="33529"/>
                    <a:pt x="12253" y="43200"/>
                    <a:pt x="324" y="43200"/>
                  </a:cubicBezTo>
                  <a:cubicBezTo>
                    <a:pt x="215" y="43200"/>
                    <a:pt x="107" y="43199"/>
                    <a:pt x="0" y="43197"/>
                  </a:cubicBezTo>
                </a:path>
                <a:path w="21924" h="43200" stroke="0" extrusionOk="0">
                  <a:moveTo>
                    <a:pt x="312" y="0"/>
                  </a:moveTo>
                  <a:cubicBezTo>
                    <a:pt x="316" y="0"/>
                    <a:pt x="320" y="-1"/>
                    <a:pt x="324" y="0"/>
                  </a:cubicBezTo>
                  <a:cubicBezTo>
                    <a:pt x="12253" y="0"/>
                    <a:pt x="21924" y="9670"/>
                    <a:pt x="21924" y="21600"/>
                  </a:cubicBezTo>
                  <a:cubicBezTo>
                    <a:pt x="21924" y="33529"/>
                    <a:pt x="12253" y="43200"/>
                    <a:pt x="324" y="43200"/>
                  </a:cubicBezTo>
                  <a:cubicBezTo>
                    <a:pt x="215" y="43200"/>
                    <a:pt x="107" y="43199"/>
                    <a:pt x="0" y="43197"/>
                  </a:cubicBezTo>
                  <a:lnTo>
                    <a:pt x="324" y="21600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rgbClr val="894400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rnd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076" name="Arc 1028"/>
            <p:cNvSpPr>
              <a:spLocks/>
            </p:cNvSpPr>
            <p:nvPr/>
          </p:nvSpPr>
          <p:spPr bwMode="invGray">
            <a:xfrm>
              <a:off x="3521" y="1732"/>
              <a:ext cx="1830" cy="522"/>
            </a:xfrm>
            <a:custGeom>
              <a:avLst/>
              <a:gdLst>
                <a:gd name="G0" fmla="+- 325 0 0"/>
                <a:gd name="G1" fmla="+- 21600 0 0"/>
                <a:gd name="G2" fmla="+- 21600 0 0"/>
                <a:gd name="T0" fmla="*/ 313 w 21925"/>
                <a:gd name="T1" fmla="*/ 0 h 43200"/>
                <a:gd name="T2" fmla="*/ 0 w 21925"/>
                <a:gd name="T3" fmla="*/ 43198 h 43200"/>
                <a:gd name="T4" fmla="*/ 325 w 21925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925" h="43200" fill="none" extrusionOk="0">
                  <a:moveTo>
                    <a:pt x="313" y="0"/>
                  </a:moveTo>
                  <a:cubicBezTo>
                    <a:pt x="317" y="0"/>
                    <a:pt x="321" y="-1"/>
                    <a:pt x="325" y="0"/>
                  </a:cubicBezTo>
                  <a:cubicBezTo>
                    <a:pt x="12254" y="0"/>
                    <a:pt x="21925" y="9670"/>
                    <a:pt x="21925" y="21600"/>
                  </a:cubicBezTo>
                  <a:cubicBezTo>
                    <a:pt x="21925" y="33529"/>
                    <a:pt x="12254" y="43200"/>
                    <a:pt x="325" y="43200"/>
                  </a:cubicBezTo>
                  <a:cubicBezTo>
                    <a:pt x="216" y="43200"/>
                    <a:pt x="108" y="43199"/>
                    <a:pt x="0" y="43197"/>
                  </a:cubicBezTo>
                </a:path>
                <a:path w="21925" h="43200" stroke="0" extrusionOk="0">
                  <a:moveTo>
                    <a:pt x="313" y="0"/>
                  </a:moveTo>
                  <a:cubicBezTo>
                    <a:pt x="317" y="0"/>
                    <a:pt x="321" y="-1"/>
                    <a:pt x="325" y="0"/>
                  </a:cubicBezTo>
                  <a:cubicBezTo>
                    <a:pt x="12254" y="0"/>
                    <a:pt x="21925" y="9670"/>
                    <a:pt x="21925" y="21600"/>
                  </a:cubicBezTo>
                  <a:cubicBezTo>
                    <a:pt x="21925" y="33529"/>
                    <a:pt x="12254" y="43200"/>
                    <a:pt x="325" y="43200"/>
                  </a:cubicBezTo>
                  <a:cubicBezTo>
                    <a:pt x="216" y="43200"/>
                    <a:pt x="108" y="43199"/>
                    <a:pt x="0" y="43197"/>
                  </a:cubicBezTo>
                  <a:lnTo>
                    <a:pt x="325" y="21600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rgbClr val="B75B00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rnd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077" name="AutoShape 1029"/>
            <p:cNvSpPr>
              <a:spLocks noChangeArrowheads="1"/>
            </p:cNvSpPr>
            <p:nvPr/>
          </p:nvSpPr>
          <p:spPr bwMode="invGray">
            <a:xfrm>
              <a:off x="288" y="1940"/>
              <a:ext cx="4988" cy="104"/>
            </a:xfrm>
            <a:prstGeom prst="roundRect">
              <a:avLst>
                <a:gd name="adj" fmla="val 49995"/>
              </a:avLst>
            </a:prstGeom>
            <a:gradFill rotWithShape="0">
              <a:gsLst>
                <a:gs pos="0">
                  <a:srgbClr val="000000"/>
                </a:gs>
                <a:gs pos="20000">
                  <a:srgbClr val="000040"/>
                </a:gs>
                <a:gs pos="50000">
                  <a:srgbClr val="400040"/>
                </a:gs>
                <a:gs pos="75000">
                  <a:srgbClr val="8F0040"/>
                </a:gs>
                <a:gs pos="89999">
                  <a:srgbClr val="F27300"/>
                </a:gs>
                <a:gs pos="100000">
                  <a:srgbClr val="FFBF00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3079" name="Rectangle 1031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447800"/>
            <a:ext cx="7772400" cy="11430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0" smtClean="0"/>
              <a:t>Click to edit Master title style</a:t>
            </a:r>
          </a:p>
        </p:txBody>
      </p:sp>
      <p:sp>
        <p:nvSpPr>
          <p:cNvPr id="3080" name="Rectangle 1032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7338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pPr lvl="0"/>
            <a:r>
              <a:rPr lang="en-US" noProof="0" smtClean="0"/>
              <a:t>Click to edit Master subtitle style</a:t>
            </a:r>
          </a:p>
        </p:txBody>
      </p:sp>
      <p:sp>
        <p:nvSpPr>
          <p:cNvPr id="3081" name="Rectangle 1033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082" name="Rectangle 1034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083" name="Rectangle 1035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1C74D50A-9893-4485-9D38-B1DC4645AD17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2AEEE62-79BA-4F28-B9CD-593ECD0306BC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62795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381000"/>
            <a:ext cx="1943100" cy="57912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381000"/>
            <a:ext cx="5676900" cy="57912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41D2146-9130-46FA-9AF1-7073A38D8591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91656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3C5C7B5-8356-451F-A424-F596D649178C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51049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C5F9B83-B051-4916-AE45-4AF49933CF99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82501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20574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0574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D3D8141-3A95-4C73-B375-A7884FFBBDAE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95140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3CD5ED7-C68A-48D7-8682-634084C3E0A7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3102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C53659C-A17C-4AED-A42F-4E7D7CDBB36A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69807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0C54B82-D346-4F89-B558-644D5E705D1C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25254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D0896EA-BEC7-4513-BCA3-A451AE49D606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31121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F1094AF-B7CD-4503-90CA-BCF06C86534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78455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30" name="Group 6"/>
          <p:cNvGrpSpPr>
            <a:grpSpLocks/>
          </p:cNvGrpSpPr>
          <p:nvPr/>
        </p:nvGrpSpPr>
        <p:grpSpPr bwMode="auto">
          <a:xfrm>
            <a:off x="457200" y="992188"/>
            <a:ext cx="8153400" cy="1600200"/>
            <a:chOff x="288" y="625"/>
            <a:chExt cx="5136" cy="1008"/>
          </a:xfrm>
        </p:grpSpPr>
        <p:sp>
          <p:nvSpPr>
            <p:cNvPr id="1026" name="Arc 2"/>
            <p:cNvSpPr>
              <a:spLocks/>
            </p:cNvSpPr>
            <p:nvPr/>
          </p:nvSpPr>
          <p:spPr bwMode="invGray">
            <a:xfrm>
              <a:off x="3595" y="625"/>
              <a:ext cx="1829" cy="1008"/>
            </a:xfrm>
            <a:custGeom>
              <a:avLst/>
              <a:gdLst>
                <a:gd name="G0" fmla="+- 312 0 0"/>
                <a:gd name="G1" fmla="+- 21600 0 0"/>
                <a:gd name="G2" fmla="+- 21600 0 0"/>
                <a:gd name="T0" fmla="*/ 300 w 21912"/>
                <a:gd name="T1" fmla="*/ 0 h 43200"/>
                <a:gd name="T2" fmla="*/ 0 w 21912"/>
                <a:gd name="T3" fmla="*/ 43198 h 43200"/>
                <a:gd name="T4" fmla="*/ 312 w 21912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912" h="43200" fill="none" extrusionOk="0">
                  <a:moveTo>
                    <a:pt x="300" y="0"/>
                  </a:moveTo>
                  <a:cubicBezTo>
                    <a:pt x="304" y="0"/>
                    <a:pt x="308" y="-1"/>
                    <a:pt x="312" y="0"/>
                  </a:cubicBezTo>
                  <a:cubicBezTo>
                    <a:pt x="12241" y="0"/>
                    <a:pt x="21912" y="9670"/>
                    <a:pt x="21912" y="21600"/>
                  </a:cubicBezTo>
                  <a:cubicBezTo>
                    <a:pt x="21912" y="33529"/>
                    <a:pt x="12241" y="43200"/>
                    <a:pt x="312" y="43200"/>
                  </a:cubicBezTo>
                  <a:cubicBezTo>
                    <a:pt x="207" y="43200"/>
                    <a:pt x="103" y="43199"/>
                    <a:pt x="0" y="43197"/>
                  </a:cubicBezTo>
                </a:path>
                <a:path w="21912" h="43200" stroke="0" extrusionOk="0">
                  <a:moveTo>
                    <a:pt x="300" y="0"/>
                  </a:moveTo>
                  <a:cubicBezTo>
                    <a:pt x="304" y="0"/>
                    <a:pt x="308" y="-1"/>
                    <a:pt x="312" y="0"/>
                  </a:cubicBezTo>
                  <a:cubicBezTo>
                    <a:pt x="12241" y="0"/>
                    <a:pt x="21912" y="9670"/>
                    <a:pt x="21912" y="21600"/>
                  </a:cubicBezTo>
                  <a:cubicBezTo>
                    <a:pt x="21912" y="33529"/>
                    <a:pt x="12241" y="43200"/>
                    <a:pt x="312" y="43200"/>
                  </a:cubicBezTo>
                  <a:cubicBezTo>
                    <a:pt x="207" y="43200"/>
                    <a:pt x="103" y="43199"/>
                    <a:pt x="0" y="43197"/>
                  </a:cubicBezTo>
                  <a:lnTo>
                    <a:pt x="312" y="21600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rgbClr val="663300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rnd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27" name="Arc 3"/>
            <p:cNvSpPr>
              <a:spLocks/>
            </p:cNvSpPr>
            <p:nvPr/>
          </p:nvSpPr>
          <p:spPr bwMode="invGray">
            <a:xfrm>
              <a:off x="3548" y="729"/>
              <a:ext cx="1831" cy="800"/>
            </a:xfrm>
            <a:custGeom>
              <a:avLst/>
              <a:gdLst>
                <a:gd name="G0" fmla="+- 324 0 0"/>
                <a:gd name="G1" fmla="+- 21600 0 0"/>
                <a:gd name="G2" fmla="+- 21600 0 0"/>
                <a:gd name="T0" fmla="*/ 312 w 21924"/>
                <a:gd name="T1" fmla="*/ 0 h 43200"/>
                <a:gd name="T2" fmla="*/ 0 w 21924"/>
                <a:gd name="T3" fmla="*/ 43198 h 43200"/>
                <a:gd name="T4" fmla="*/ 324 w 21924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924" h="43200" fill="none" extrusionOk="0">
                  <a:moveTo>
                    <a:pt x="312" y="0"/>
                  </a:moveTo>
                  <a:cubicBezTo>
                    <a:pt x="316" y="0"/>
                    <a:pt x="320" y="-1"/>
                    <a:pt x="324" y="0"/>
                  </a:cubicBezTo>
                  <a:cubicBezTo>
                    <a:pt x="12253" y="0"/>
                    <a:pt x="21924" y="9670"/>
                    <a:pt x="21924" y="21600"/>
                  </a:cubicBezTo>
                  <a:cubicBezTo>
                    <a:pt x="21924" y="33529"/>
                    <a:pt x="12253" y="43200"/>
                    <a:pt x="324" y="43200"/>
                  </a:cubicBezTo>
                  <a:cubicBezTo>
                    <a:pt x="215" y="43200"/>
                    <a:pt x="107" y="43199"/>
                    <a:pt x="0" y="43197"/>
                  </a:cubicBezTo>
                </a:path>
                <a:path w="21924" h="43200" stroke="0" extrusionOk="0">
                  <a:moveTo>
                    <a:pt x="312" y="0"/>
                  </a:moveTo>
                  <a:cubicBezTo>
                    <a:pt x="316" y="0"/>
                    <a:pt x="320" y="-1"/>
                    <a:pt x="324" y="0"/>
                  </a:cubicBezTo>
                  <a:cubicBezTo>
                    <a:pt x="12253" y="0"/>
                    <a:pt x="21924" y="9670"/>
                    <a:pt x="21924" y="21600"/>
                  </a:cubicBezTo>
                  <a:cubicBezTo>
                    <a:pt x="21924" y="33529"/>
                    <a:pt x="12253" y="43200"/>
                    <a:pt x="324" y="43200"/>
                  </a:cubicBezTo>
                  <a:cubicBezTo>
                    <a:pt x="215" y="43200"/>
                    <a:pt x="107" y="43199"/>
                    <a:pt x="0" y="43197"/>
                  </a:cubicBezTo>
                  <a:lnTo>
                    <a:pt x="324" y="21600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rgbClr val="894400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rnd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28" name="Arc 4"/>
            <p:cNvSpPr>
              <a:spLocks/>
            </p:cNvSpPr>
            <p:nvPr/>
          </p:nvSpPr>
          <p:spPr bwMode="invGray">
            <a:xfrm>
              <a:off x="3521" y="868"/>
              <a:ext cx="1830" cy="522"/>
            </a:xfrm>
            <a:custGeom>
              <a:avLst/>
              <a:gdLst>
                <a:gd name="G0" fmla="+- 325 0 0"/>
                <a:gd name="G1" fmla="+- 21600 0 0"/>
                <a:gd name="G2" fmla="+- 21600 0 0"/>
                <a:gd name="T0" fmla="*/ 313 w 21925"/>
                <a:gd name="T1" fmla="*/ 0 h 43200"/>
                <a:gd name="T2" fmla="*/ 0 w 21925"/>
                <a:gd name="T3" fmla="*/ 43198 h 43200"/>
                <a:gd name="T4" fmla="*/ 325 w 21925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925" h="43200" fill="none" extrusionOk="0">
                  <a:moveTo>
                    <a:pt x="313" y="0"/>
                  </a:moveTo>
                  <a:cubicBezTo>
                    <a:pt x="317" y="0"/>
                    <a:pt x="321" y="-1"/>
                    <a:pt x="325" y="0"/>
                  </a:cubicBezTo>
                  <a:cubicBezTo>
                    <a:pt x="12254" y="0"/>
                    <a:pt x="21925" y="9670"/>
                    <a:pt x="21925" y="21600"/>
                  </a:cubicBezTo>
                  <a:cubicBezTo>
                    <a:pt x="21925" y="33529"/>
                    <a:pt x="12254" y="43200"/>
                    <a:pt x="325" y="43200"/>
                  </a:cubicBezTo>
                  <a:cubicBezTo>
                    <a:pt x="216" y="43200"/>
                    <a:pt x="108" y="43199"/>
                    <a:pt x="0" y="43197"/>
                  </a:cubicBezTo>
                </a:path>
                <a:path w="21925" h="43200" stroke="0" extrusionOk="0">
                  <a:moveTo>
                    <a:pt x="313" y="0"/>
                  </a:moveTo>
                  <a:cubicBezTo>
                    <a:pt x="317" y="0"/>
                    <a:pt x="321" y="-1"/>
                    <a:pt x="325" y="0"/>
                  </a:cubicBezTo>
                  <a:cubicBezTo>
                    <a:pt x="12254" y="0"/>
                    <a:pt x="21925" y="9670"/>
                    <a:pt x="21925" y="21600"/>
                  </a:cubicBezTo>
                  <a:cubicBezTo>
                    <a:pt x="21925" y="33529"/>
                    <a:pt x="12254" y="43200"/>
                    <a:pt x="325" y="43200"/>
                  </a:cubicBezTo>
                  <a:cubicBezTo>
                    <a:pt x="216" y="43200"/>
                    <a:pt x="108" y="43199"/>
                    <a:pt x="0" y="43197"/>
                  </a:cubicBezTo>
                  <a:lnTo>
                    <a:pt x="325" y="21600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rgbClr val="B75B00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rnd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29" name="AutoShape 5"/>
            <p:cNvSpPr>
              <a:spLocks noChangeArrowheads="1"/>
            </p:cNvSpPr>
            <p:nvPr/>
          </p:nvSpPr>
          <p:spPr bwMode="invGray">
            <a:xfrm>
              <a:off x="288" y="1076"/>
              <a:ext cx="4988" cy="104"/>
            </a:xfrm>
            <a:prstGeom prst="roundRect">
              <a:avLst>
                <a:gd name="adj" fmla="val 49995"/>
              </a:avLst>
            </a:prstGeom>
            <a:gradFill rotWithShape="0">
              <a:gsLst>
                <a:gs pos="0">
                  <a:srgbClr val="000000"/>
                </a:gs>
                <a:gs pos="20000">
                  <a:srgbClr val="000040"/>
                </a:gs>
                <a:gs pos="50000">
                  <a:srgbClr val="400040"/>
                </a:gs>
                <a:gs pos="75000">
                  <a:srgbClr val="8F0040"/>
                </a:gs>
                <a:gs pos="89999">
                  <a:srgbClr val="F27300"/>
                </a:gs>
                <a:gs pos="100000">
                  <a:srgbClr val="FFBF00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1031" name="Rectangle 7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381000"/>
            <a:ext cx="77724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075" tIns="46038" rIns="92075" bIns="46038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32" name="Rectangle 8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20574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33" name="Rectangle 9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3246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2075" tIns="46038" rIns="92075" bIns="46038" numCol="1" anchor="ctr" anchorCtr="0" compatLnSpc="1">
            <a:prstTxWarp prst="textNoShape">
              <a:avLst/>
            </a:prstTxWarp>
          </a:bodyPr>
          <a:lstStyle>
            <a:lvl1pPr>
              <a:defRPr sz="14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1034" name="Rectangle 10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3246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2075" tIns="46038" rIns="92075" bIns="46038" numCol="1" anchor="ctr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1035" name="Rectangle 11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3246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2075" tIns="46038" rIns="92075" bIns="46038" numCol="1" anchor="ctr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Arial" charset="0"/>
              </a:defRPr>
            </a:lvl1pPr>
          </a:lstStyle>
          <a:p>
            <a:fld id="{E31DB5C8-9845-495D-8AAB-424BBBB2AADA}" type="slidenum">
              <a:rPr lang="en-US"/>
              <a:pPr/>
              <a:t>‹#›</a:t>
            </a:fld>
            <a:endParaRPr lang="en-US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r" rtl="0" eaLnBrk="1" fontAlgn="base" hangingPunct="1">
        <a:spcBef>
          <a:spcPct val="0"/>
        </a:spcBef>
        <a:spcAft>
          <a:spcPct val="0"/>
        </a:spcAft>
        <a:defRPr sz="4400" i="1">
          <a:solidFill>
            <a:schemeClr val="tx2"/>
          </a:solidFill>
          <a:latin typeface="+mj-lt"/>
          <a:ea typeface="+mj-ea"/>
          <a:cs typeface="+mj-cs"/>
        </a:defRPr>
      </a:lvl1pPr>
      <a:lvl2pPr algn="r" rtl="0" eaLnBrk="1" fontAlgn="base" hangingPunct="1">
        <a:spcBef>
          <a:spcPct val="0"/>
        </a:spcBef>
        <a:spcAft>
          <a:spcPct val="0"/>
        </a:spcAft>
        <a:defRPr sz="4400" i="1">
          <a:solidFill>
            <a:schemeClr val="tx2"/>
          </a:solidFill>
          <a:latin typeface="Times New Roman" pitchFamily="18" charset="0"/>
        </a:defRPr>
      </a:lvl2pPr>
      <a:lvl3pPr algn="r" rtl="0" eaLnBrk="1" fontAlgn="base" hangingPunct="1">
        <a:spcBef>
          <a:spcPct val="0"/>
        </a:spcBef>
        <a:spcAft>
          <a:spcPct val="0"/>
        </a:spcAft>
        <a:defRPr sz="4400" i="1">
          <a:solidFill>
            <a:schemeClr val="tx2"/>
          </a:solidFill>
          <a:latin typeface="Times New Roman" pitchFamily="18" charset="0"/>
        </a:defRPr>
      </a:lvl3pPr>
      <a:lvl4pPr algn="r" rtl="0" eaLnBrk="1" fontAlgn="base" hangingPunct="1">
        <a:spcBef>
          <a:spcPct val="0"/>
        </a:spcBef>
        <a:spcAft>
          <a:spcPct val="0"/>
        </a:spcAft>
        <a:defRPr sz="4400" i="1">
          <a:solidFill>
            <a:schemeClr val="tx2"/>
          </a:solidFill>
          <a:latin typeface="Times New Roman" pitchFamily="18" charset="0"/>
        </a:defRPr>
      </a:lvl4pPr>
      <a:lvl5pPr algn="r" rtl="0" eaLnBrk="1" fontAlgn="base" hangingPunct="1">
        <a:spcBef>
          <a:spcPct val="0"/>
        </a:spcBef>
        <a:spcAft>
          <a:spcPct val="0"/>
        </a:spcAft>
        <a:defRPr sz="4400" i="1">
          <a:solidFill>
            <a:schemeClr val="tx2"/>
          </a:solidFill>
          <a:latin typeface="Times New Roman" pitchFamily="18" charset="0"/>
        </a:defRPr>
      </a:lvl5pPr>
      <a:lvl6pPr marL="457200" algn="r" rtl="0" eaLnBrk="1" fontAlgn="base" hangingPunct="1">
        <a:spcBef>
          <a:spcPct val="0"/>
        </a:spcBef>
        <a:spcAft>
          <a:spcPct val="0"/>
        </a:spcAft>
        <a:defRPr sz="4400" i="1">
          <a:solidFill>
            <a:schemeClr val="tx2"/>
          </a:solidFill>
          <a:latin typeface="Times New Roman" pitchFamily="18" charset="0"/>
        </a:defRPr>
      </a:lvl6pPr>
      <a:lvl7pPr marL="914400" algn="r" rtl="0" eaLnBrk="1" fontAlgn="base" hangingPunct="1">
        <a:spcBef>
          <a:spcPct val="0"/>
        </a:spcBef>
        <a:spcAft>
          <a:spcPct val="0"/>
        </a:spcAft>
        <a:defRPr sz="4400" i="1">
          <a:solidFill>
            <a:schemeClr val="tx2"/>
          </a:solidFill>
          <a:latin typeface="Times New Roman" pitchFamily="18" charset="0"/>
        </a:defRPr>
      </a:lvl7pPr>
      <a:lvl8pPr marL="1371600" algn="r" rtl="0" eaLnBrk="1" fontAlgn="base" hangingPunct="1">
        <a:spcBef>
          <a:spcPct val="0"/>
        </a:spcBef>
        <a:spcAft>
          <a:spcPct val="0"/>
        </a:spcAft>
        <a:defRPr sz="4400" i="1">
          <a:solidFill>
            <a:schemeClr val="tx2"/>
          </a:solidFill>
          <a:latin typeface="Times New Roman" pitchFamily="18" charset="0"/>
        </a:defRPr>
      </a:lvl8pPr>
      <a:lvl9pPr marL="1828800" algn="r" rtl="0" eaLnBrk="1" fontAlgn="base" hangingPunct="1">
        <a:spcBef>
          <a:spcPct val="0"/>
        </a:spcBef>
        <a:spcAft>
          <a:spcPct val="0"/>
        </a:spcAft>
        <a:defRPr sz="4400" i="1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2146" name="Rectangle 2"/>
          <p:cNvSpPr>
            <a:spLocks noGrp="1" noChangeArrowheads="1"/>
          </p:cNvSpPr>
          <p:nvPr>
            <p:ph type="ctrTitle"/>
          </p:nvPr>
        </p:nvSpPr>
        <p:spPr>
          <a:effectLst/>
        </p:spPr>
        <p:txBody>
          <a:bodyPr/>
          <a:lstStyle/>
          <a:p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Establishing Customer Trust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62147" name="Rectangle 3"/>
          <p:cNvSpPr>
            <a:spLocks noGrp="1" noChangeArrowheads="1"/>
          </p:cNvSpPr>
          <p:nvPr>
            <p:ph type="subTitle" idx="1"/>
          </p:nvPr>
        </p:nvSpPr>
        <p:spPr>
          <a:effectLst/>
        </p:spPr>
        <p:txBody>
          <a:bodyPr/>
          <a:lstStyle/>
          <a:p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Fit all the pieces to the puzzle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Satisfaction v. Loyalty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Customers seek different types of rewards</a:t>
            </a:r>
          </a:p>
          <a:p>
            <a:r>
              <a:rPr lang="en-US" dirty="0" smtClean="0"/>
              <a:t>Relationship with company prospers on an informal, more personal level</a:t>
            </a:r>
          </a:p>
          <a:p>
            <a:r>
              <a:rPr lang="en-US" dirty="0" smtClean="0"/>
              <a:t>Customers will still switch – be prepared!</a:t>
            </a:r>
            <a:endParaRPr lang="en-US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Customer Trust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Ensure that customers feel their interests are placed first</a:t>
            </a:r>
          </a:p>
          <a:p>
            <a:r>
              <a:rPr lang="en-US" dirty="0" smtClean="0"/>
              <a:t>Make sure customer feels comfortable and at ease</a:t>
            </a:r>
            <a:endParaRPr lang="en-US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Three Rs</a:t>
            </a:r>
            <a:br>
              <a:rPr lang="en-US" dirty="0" smtClean="0"/>
            </a:br>
            <a:r>
              <a:rPr lang="en-US" dirty="0" smtClean="0"/>
              <a:t>Framework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Rapport</a:t>
            </a:r>
          </a:p>
          <a:p>
            <a:r>
              <a:rPr lang="en-US" dirty="0" smtClean="0"/>
              <a:t>Reassure</a:t>
            </a:r>
          </a:p>
          <a:p>
            <a:r>
              <a:rPr lang="en-US" dirty="0" smtClean="0"/>
              <a:t>Relate</a:t>
            </a:r>
            <a:endParaRPr lang="en-US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Broad Framework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Provide an interpersonal encounter at every level</a:t>
            </a:r>
          </a:p>
          <a:p>
            <a:pPr lvl="1"/>
            <a:r>
              <a:rPr lang="en-US" dirty="0" smtClean="0"/>
              <a:t>Online - superior Web functionality</a:t>
            </a:r>
          </a:p>
          <a:p>
            <a:pPr lvl="1"/>
            <a:r>
              <a:rPr lang="en-US" dirty="0" smtClean="0"/>
              <a:t>Phone</a:t>
            </a:r>
          </a:p>
          <a:p>
            <a:pPr lvl="1"/>
            <a:r>
              <a:rPr lang="en-US" dirty="0" smtClean="0"/>
              <a:t>Vendor</a:t>
            </a:r>
            <a:endParaRPr lang="en-US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Discover What’s Missing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Prioritize the complaint process</a:t>
            </a:r>
          </a:p>
          <a:p>
            <a:r>
              <a:rPr lang="en-US" dirty="0" smtClean="0"/>
              <a:t>Customer Service </a:t>
            </a:r>
          </a:p>
          <a:p>
            <a:r>
              <a:rPr lang="en-US" dirty="0" smtClean="0"/>
              <a:t>Work as a team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Visualize the Goal</a:t>
            </a:r>
            <a:endParaRPr lang="en-US" dirty="0"/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YPE" val="0"/>
  <p:tag name="POINTS" val="1"/>
  <p:tag name="TIME" val="15"/>
  <p:tag name="QUESTION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INTS" val="1"/>
  <p:tag name="TIME" val="15"/>
  <p:tag name="QUESTION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INTS" val="1"/>
  <p:tag name="TIME" val="15"/>
  <p:tag name="QUESTION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INTS" val="1"/>
  <p:tag name="TIME" val="15"/>
  <p:tag name="QUESTION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INTS" val="1"/>
  <p:tag name="TIME" val="15"/>
  <p:tag name="QUESTION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INTS" val="1"/>
  <p:tag name="TIME" val="15"/>
  <p:tag name="QUESTION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INTS" val="1"/>
  <p:tag name="TIME" val="15"/>
  <p:tag name="QUESTION" val="1"/>
</p:tagLst>
</file>

<file path=ppt/theme/theme1.xml><?xml version="1.0" encoding="utf-8"?>
<a:theme xmlns:a="http://schemas.openxmlformats.org/drawingml/2006/main" name="Fireball design template">
  <a:themeElements>
    <a:clrScheme name="Office Theme 1">
      <a:dk1>
        <a:srgbClr val="5F5F5F"/>
      </a:dk1>
      <a:lt1>
        <a:srgbClr val="FFFFCC"/>
      </a:lt1>
      <a:dk2>
        <a:srgbClr val="000000"/>
      </a:dk2>
      <a:lt2>
        <a:srgbClr val="FFCC66"/>
      </a:lt2>
      <a:accent1>
        <a:srgbClr val="FF9933"/>
      </a:accent1>
      <a:accent2>
        <a:srgbClr val="CC0066"/>
      </a:accent2>
      <a:accent3>
        <a:srgbClr val="AAAAAA"/>
      </a:accent3>
      <a:accent4>
        <a:srgbClr val="DADAAE"/>
      </a:accent4>
      <a:accent5>
        <a:srgbClr val="FFCAAD"/>
      </a:accent5>
      <a:accent6>
        <a:srgbClr val="B9005C"/>
      </a:accent6>
      <a:hlink>
        <a:srgbClr val="CC00CC"/>
      </a:hlink>
      <a:folHlink>
        <a:srgbClr val="990099"/>
      </a:folHlink>
    </a:clrScheme>
    <a:fontScheme name="Office Them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Office Theme 1">
        <a:dk1>
          <a:srgbClr val="5F5F5F"/>
        </a:dk1>
        <a:lt1>
          <a:srgbClr val="FFFFCC"/>
        </a:lt1>
        <a:dk2>
          <a:srgbClr val="000000"/>
        </a:dk2>
        <a:lt2>
          <a:srgbClr val="FFCC66"/>
        </a:lt2>
        <a:accent1>
          <a:srgbClr val="FF9933"/>
        </a:accent1>
        <a:accent2>
          <a:srgbClr val="CC0066"/>
        </a:accent2>
        <a:accent3>
          <a:srgbClr val="AAAAAA"/>
        </a:accent3>
        <a:accent4>
          <a:srgbClr val="DADAAE"/>
        </a:accent4>
        <a:accent5>
          <a:srgbClr val="FFCAAD"/>
        </a:accent5>
        <a:accent6>
          <a:srgbClr val="B9005C"/>
        </a:accent6>
        <a:hlink>
          <a:srgbClr val="CC00CC"/>
        </a:hlink>
        <a:folHlink>
          <a:srgbClr val="9900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2">
        <a:dk1>
          <a:srgbClr val="000000"/>
        </a:dk1>
        <a:lt1>
          <a:srgbClr val="FFFFFF"/>
        </a:lt1>
        <a:dk2>
          <a:srgbClr val="FF9900"/>
        </a:dk2>
        <a:lt2>
          <a:srgbClr val="5F5F5F"/>
        </a:lt2>
        <a:accent1>
          <a:srgbClr val="FF9933"/>
        </a:accent1>
        <a:accent2>
          <a:srgbClr val="CC0066"/>
        </a:accent2>
        <a:accent3>
          <a:srgbClr val="FFFFFF"/>
        </a:accent3>
        <a:accent4>
          <a:srgbClr val="000000"/>
        </a:accent4>
        <a:accent5>
          <a:srgbClr val="FFCAAD"/>
        </a:accent5>
        <a:accent6>
          <a:srgbClr val="B9005C"/>
        </a:accent6>
        <a:hlink>
          <a:srgbClr val="CC00CC"/>
        </a:hlink>
        <a:folHlink>
          <a:srgbClr val="9900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3">
        <a:dk1>
          <a:srgbClr val="000000"/>
        </a:dk1>
        <a:lt1>
          <a:srgbClr val="FFFFFF"/>
        </a:lt1>
        <a:dk2>
          <a:srgbClr val="000000"/>
        </a:dk2>
        <a:lt2>
          <a:srgbClr val="393939"/>
        </a:lt2>
        <a:accent1>
          <a:srgbClr val="CBCBCB"/>
        </a:accent1>
        <a:accent2>
          <a:srgbClr val="86868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797979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Fireball design template</Template>
  <TotalTime>1</TotalTime>
  <Words>103</Words>
  <Application>Microsoft Office PowerPoint</Application>
  <PresentationFormat>On-screen Show (4:3)</PresentationFormat>
  <Paragraphs>30</Paragraphs>
  <Slides>7</Slides>
  <Notes>7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Fireball design template</vt:lpstr>
      <vt:lpstr>Establishing Customer Trust</vt:lpstr>
      <vt:lpstr>Satisfaction v. Loyalty</vt:lpstr>
      <vt:lpstr>Customer Trust</vt:lpstr>
      <vt:lpstr>The Three Rs Framework</vt:lpstr>
      <vt:lpstr>Broad Framework</vt:lpstr>
      <vt:lpstr>Discover What’s Missing</vt:lpstr>
      <vt:lpstr>Visualize the Goal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Establishing Customer Trust</dc:title>
  <dc:creator>Barbara Waxer</dc:creator>
  <cp:lastModifiedBy>Barbara Waxer</cp:lastModifiedBy>
  <cp:revision>2</cp:revision>
  <cp:lastPrinted>1601-01-01T00:00:00Z</cp:lastPrinted>
  <dcterms:created xsi:type="dcterms:W3CDTF">2010-04-06T04:43:51Z</dcterms:created>
  <dcterms:modified xsi:type="dcterms:W3CDTF">2010-04-27T21:05:18Z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TC010690221033</vt:lpwstr>
  </property>
</Properties>
</file>