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7" r:id="rId2"/>
    <p:sldId id="258" r:id="rId3"/>
    <p:sldId id="262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xmlns:mc="http://schemas.openxmlformats.org/markup-compatibility/2006" xmlns:a14="http://schemas.microsoft.com/office/drawing/2010/main" val="FF0000" mc:Ignorable="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8" autoAdjust="0"/>
    <p:restoredTop sz="86323" autoAdjust="0"/>
  </p:normalViewPr>
  <p:slideViewPr>
    <p:cSldViewPr>
      <p:cViewPr>
        <p:scale>
          <a:sx n="60" d="100"/>
          <a:sy n="60" d="100"/>
        </p:scale>
        <p:origin x="-396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2011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Adventure Tours</c:v>
                </c:pt>
                <c:pt idx="1">
                  <c:v>Lifestyle Tours</c:v>
                </c:pt>
                <c:pt idx="2">
                  <c:v>Sightseeing Tours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60</c:v>
                </c:pt>
                <c:pt idx="1">
                  <c:v>40</c:v>
                </c:pt>
                <c:pt idx="2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2012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Adventure Tours</c:v>
                </c:pt>
                <c:pt idx="1">
                  <c:v>Lifestyle Tours</c:v>
                </c:pt>
                <c:pt idx="2">
                  <c:v>Sightseeing Tours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75</c:v>
                </c:pt>
                <c:pt idx="1">
                  <c:v>45</c:v>
                </c:pt>
                <c:pt idx="2">
                  <c:v>30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2013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Adventure Tours</c:v>
                </c:pt>
                <c:pt idx="1">
                  <c:v>Lifestyle Tours</c:v>
                </c:pt>
                <c:pt idx="2">
                  <c:v>Sightseeing Tours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90</c:v>
                </c:pt>
                <c:pt idx="1">
                  <c:v>57</c:v>
                </c:pt>
                <c:pt idx="2">
                  <c:v>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08121856"/>
        <c:axId val="116442240"/>
      </c:barChart>
      <c:catAx>
        <c:axId val="208121856"/>
        <c:scaling>
          <c:orientation val="minMax"/>
        </c:scaling>
        <c:delete val="0"/>
        <c:axPos val="b"/>
        <c:majorTickMark val="out"/>
        <c:minorTickMark val="none"/>
        <c:tickLblPos val="nextTo"/>
        <c:crossAx val="116442240"/>
        <c:crosses val="autoZero"/>
        <c:auto val="1"/>
        <c:lblAlgn val="ctr"/>
        <c:lblOffset val="100"/>
        <c:noMultiLvlLbl val="0"/>
      </c:catAx>
      <c:valAx>
        <c:axId val="116442240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 dirty="0"/>
                  <a:t>Number of Tours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2081218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1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53F0-7064-4173-9451-831787012F37}" type="datetimeFigureOut">
              <a:rPr lang="en-US" smtClean="0"/>
              <a:t>2/24/2010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67928C4-898D-4F08-8B20-3C9C6410F4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53F0-7064-4173-9451-831787012F37}" type="datetimeFigureOut">
              <a:rPr lang="en-US" smtClean="0"/>
              <a:t>2/24/2010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28C4-898D-4F08-8B20-3C9C6410F4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53F0-7064-4173-9451-831787012F37}" type="datetimeFigureOut">
              <a:rPr lang="en-US" smtClean="0"/>
              <a:t>2/24/2010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28C4-898D-4F08-8B20-3C9C6410F4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0EF46-9154-4624-A27F-1AEDD65B0E6B}" type="datetimeFigureOut">
              <a:rPr lang="en-US" smtClean="0"/>
              <a:t>2/24/2010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30828-39C8-4C7A-8CBA-34B10F134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087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53F0-7064-4173-9451-831787012F37}" type="datetimeFigureOut">
              <a:rPr lang="en-US" smtClean="0"/>
              <a:t>2/24/2010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28C4-898D-4F08-8B20-3C9C6410F4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53F0-7064-4173-9451-831787012F37}" type="datetimeFigureOut">
              <a:rPr lang="en-US" smtClean="0"/>
              <a:t>2/24/2010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67928C4-898D-4F08-8B20-3C9C6410F46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53F0-7064-4173-9451-831787012F37}" type="datetimeFigureOut">
              <a:rPr lang="en-US" smtClean="0"/>
              <a:t>2/24/2010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28C4-898D-4F08-8B20-3C9C6410F4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53F0-7064-4173-9451-831787012F37}" type="datetimeFigureOut">
              <a:rPr lang="en-US" smtClean="0"/>
              <a:t>2/24/2010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28C4-898D-4F08-8B20-3C9C6410F4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53F0-7064-4173-9451-831787012F37}" type="datetimeFigureOut">
              <a:rPr lang="en-US" smtClean="0"/>
              <a:t>2/24/2010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28C4-898D-4F08-8B20-3C9C6410F4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53F0-7064-4173-9451-831787012F37}" type="datetimeFigureOut">
              <a:rPr lang="en-US" smtClean="0"/>
              <a:t>2/24/2010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28C4-898D-4F08-8B20-3C9C6410F46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53F0-7064-4173-9451-831787012F37}" type="datetimeFigureOut">
              <a:rPr lang="en-US" smtClean="0"/>
              <a:t>2/24/2010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928C4-898D-4F08-8B20-3C9C6410F46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B53F0-7064-4173-9451-831787012F37}" type="datetimeFigureOut">
              <a:rPr lang="en-US" smtClean="0"/>
              <a:t>2/24/2010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67928C4-898D-4F08-8B20-3C9C6410F46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38BB53F0-7064-4173-9451-831787012F37}" type="datetimeFigureOut">
              <a:rPr lang="en-US" smtClean="0"/>
              <a:t>2/24/2010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C67928C4-898D-4F08-8B20-3C9C6410F46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1"/>
            <a:ext cx="7772400" cy="3886200"/>
          </a:xfrm>
        </p:spPr>
        <p:txBody>
          <a:bodyPr/>
          <a:lstStyle/>
          <a:p>
            <a:pPr marR="0" rtl="0"/>
            <a:r>
              <a:rPr lang="en-US" sz="7200" b="1" i="0" u="none" strike="noStrike" baseline="0" dirty="0" smtClean="0">
                <a:solidFill>
                  <a:srgbClr xmlns:mc="http://schemas.openxmlformats.org/markup-compatibility/2006" xmlns:a14="http://schemas.microsoft.com/office/drawing/2010/main" val="5B5C5F" mc:Ignorable=""/>
                </a:solidFill>
                <a:latin typeface="Times New Roman"/>
              </a:rPr>
              <a:t>QST Vancouver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marR="0" lvl="0" rtl="0"/>
            <a:r>
              <a:rPr lang="en-US" sz="2400" b="1" i="0" u="none" strike="noStrike" baseline="0" dirty="0" smtClean="0">
                <a:solidFill>
                  <a:srgbClr xmlns:mc="http://schemas.openxmlformats.org/markup-compatibility/2006" xmlns:a14="http://schemas.microsoft.com/office/drawing/2010/main" val="797B7E" mc:Ignorable=""/>
                </a:solidFill>
                <a:latin typeface="Times New Roman"/>
              </a:rPr>
              <a:t>2013 Projections</a:t>
            </a:r>
          </a:p>
          <a:p>
            <a:pPr marR="0" lvl="0" rtl="0"/>
            <a:r>
              <a:rPr lang="en-US" sz="2400" b="1" i="0" u="none" strike="noStrike" baseline="0" dirty="0" smtClean="0">
                <a:solidFill>
                  <a:srgbClr xmlns:mc="http://schemas.openxmlformats.org/markup-compatibility/2006" xmlns:a14="http://schemas.microsoft.com/office/drawing/2010/main" val="797B7E" mc:Ignorable=""/>
                </a:solidFill>
                <a:latin typeface="Times New Roman"/>
              </a:rPr>
              <a:t>Your Name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733800"/>
            <a:ext cx="3596640" cy="269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621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Sales Mission</a:t>
            </a:r>
            <a:endParaRPr lang="en-US" dirty="0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To promote QST Vancouver tours worldwide</a:t>
            </a:r>
          </a:p>
          <a:p>
            <a:pPr lvl="0"/>
            <a:r>
              <a:rPr lang="en-US" dirty="0" smtClean="0"/>
              <a:t>To focus attention on Adventure Tours</a:t>
            </a:r>
          </a:p>
          <a:p>
            <a:pPr lvl="0"/>
            <a:r>
              <a:rPr lang="en-US" dirty="0" smtClean="0"/>
              <a:t>To increase revenue by 20%</a:t>
            </a:r>
          </a:p>
        </p:txBody>
      </p:sp>
    </p:spTree>
    <p:extLst>
      <p:ext uri="{BB962C8B-B14F-4D97-AF65-F5344CB8AC3E}">
        <p14:creationId xmlns:p14="http://schemas.microsoft.com/office/powerpoint/2010/main" val="518298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Tours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Whistler-Blackcomb Ski Adventures</a:t>
            </a:r>
          </a:p>
          <a:p>
            <a:r>
              <a:rPr lang="en-US" dirty="0" smtClean="0"/>
              <a:t>Hornby Island </a:t>
            </a:r>
            <a:r>
              <a:rPr lang="en-US" baseline="0" dirty="0" smtClean="0"/>
              <a:t>Sea Kayaking</a:t>
            </a:r>
          </a:p>
          <a:p>
            <a:r>
              <a:rPr lang="en-US" baseline="0" dirty="0" smtClean="0"/>
              <a:t>Gulf Islands Sailing Tour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745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Tour Revenue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Steady revenue growth since 2011</a:t>
            </a:r>
            <a:endParaRPr lang="en-US" dirty="0" smtClean="0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41709389"/>
              </p:ext>
            </p:extLst>
          </p:nvPr>
        </p:nvGraphicFramePr>
        <p:xfrm>
          <a:off x="685800" y="2743200"/>
          <a:ext cx="7616825" cy="183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3" name="Worksheet" r:id="rId3" imgW="7019812" imgH="1695453" progId="Excel.Sheet.12">
                  <p:embed/>
                </p:oleObj>
              </mc:Choice>
              <mc:Fallback>
                <p:oleObj name="Worksheet" r:id="rId3" imgW="7019812" imgH="169545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85800" y="2743200"/>
                        <a:ext cx="7616825" cy="1838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66131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772400" cy="1371600"/>
          </a:xfrm>
        </p:spPr>
        <p:txBody>
          <a:bodyPr/>
          <a:lstStyle/>
          <a:p>
            <a:r>
              <a:rPr lang="en-US" dirty="0" smtClean="0"/>
              <a:t>Tour </a:t>
            </a:r>
            <a:r>
              <a:rPr lang="en-US" dirty="0" smtClean="0"/>
              <a:t>Growth: 2011 to 2013</a:t>
            </a:r>
            <a:endParaRPr lang="en-US" dirty="0" smtClean="0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903537380"/>
              </p:ext>
            </p:extLst>
          </p:nvPr>
        </p:nvGraphicFramePr>
        <p:xfrm>
          <a:off x="914400" y="1676400"/>
          <a:ext cx="75438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12071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 smtClean="0"/>
              <a:t>Adventure tours continue to attract visitors year round</a:t>
            </a:r>
          </a:p>
          <a:p>
            <a:pPr lvl="0"/>
            <a:r>
              <a:rPr lang="en-US" dirty="0" smtClean="0"/>
              <a:t>Additional adventure tours to be developed </a:t>
            </a:r>
            <a:r>
              <a:rPr lang="en-US" dirty="0" smtClean="0"/>
              <a:t>for 2014</a:t>
            </a:r>
            <a:endParaRPr lang="en-US" dirty="0" smtClean="0"/>
          </a:p>
          <a:p>
            <a:pPr lvl="0"/>
            <a:r>
              <a:rPr lang="en-US" dirty="0" smtClean="0"/>
              <a:t>QST Vancouver projected to be one of the top ten QST branches worldwide </a:t>
            </a:r>
          </a:p>
        </p:txBody>
      </p:sp>
    </p:spTree>
    <p:extLst>
      <p:ext uri="{BB962C8B-B14F-4D97-AF65-F5344CB8AC3E}">
        <p14:creationId xmlns:p14="http://schemas.microsoft.com/office/powerpoint/2010/main" val="38058359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xmlns:mc="http://schemas.openxmlformats.org/markup-compatibility/2006" xmlns:a14="http://schemas.microsoft.com/office/drawing/2010/main" val="000000" mc:Ignorable=""/>
      </a:dk1>
      <a:lt1>
        <a:srgbClr xmlns:mc="http://schemas.openxmlformats.org/markup-compatibility/2006" xmlns:a14="http://schemas.microsoft.com/office/drawing/2010/main" val="FFFFFF" mc:Ignorable=""/>
      </a:lt1>
      <a:dk2>
        <a:srgbClr xmlns:mc="http://schemas.openxmlformats.org/markup-compatibility/2006" xmlns:a14="http://schemas.microsoft.com/office/drawing/2010/main" val="D1282E" mc:Ignorable=""/>
      </a:dk2>
      <a:lt2>
        <a:srgbClr xmlns:mc="http://schemas.openxmlformats.org/markup-compatibility/2006" xmlns:a14="http://schemas.microsoft.com/office/drawing/2010/main" val="C8C8B1" mc:Ignorable=""/>
      </a:lt2>
      <a:accent1>
        <a:srgbClr xmlns:mc="http://schemas.openxmlformats.org/markup-compatibility/2006" xmlns:a14="http://schemas.microsoft.com/office/drawing/2010/main" val="7A7A7A" mc:Ignorable=""/>
      </a:accent1>
      <a:accent2>
        <a:srgbClr xmlns:mc="http://schemas.openxmlformats.org/markup-compatibility/2006" xmlns:a14="http://schemas.microsoft.com/office/drawing/2010/main" val="F5C201" mc:Ignorable=""/>
      </a:accent2>
      <a:accent3>
        <a:srgbClr xmlns:mc="http://schemas.openxmlformats.org/markup-compatibility/2006" xmlns:a14="http://schemas.microsoft.com/office/drawing/2010/main" val="526DB0" mc:Ignorable=""/>
      </a:accent3>
      <a:accent4>
        <a:srgbClr xmlns:mc="http://schemas.openxmlformats.org/markup-compatibility/2006" xmlns:a14="http://schemas.microsoft.com/office/drawing/2010/main" val="989AAC" mc:Ignorable=""/>
      </a:accent4>
      <a:accent5>
        <a:srgbClr xmlns:mc="http://schemas.openxmlformats.org/markup-compatibility/2006" xmlns:a14="http://schemas.microsoft.com/office/drawing/2010/main" val="DC5924" mc:Ignorable=""/>
      </a:accent5>
      <a:accent6>
        <a:srgbClr xmlns:mc="http://schemas.openxmlformats.org/markup-compatibility/2006" xmlns:a14="http://schemas.microsoft.com/office/drawing/2010/main" val="B4B392" mc:Ignorable=""/>
      </a:accent6>
      <a:hlink>
        <a:srgbClr xmlns:mc="http://schemas.openxmlformats.org/markup-compatibility/2006" xmlns:a14="http://schemas.microsoft.com/office/drawing/2010/main" val="CC9900" mc:Ignorable=""/>
      </a:hlink>
      <a:folHlink>
        <a:srgbClr xmlns:mc="http://schemas.openxmlformats.org/markup-compatibility/2006" xmlns:a14="http://schemas.microsoft.com/office/drawing/2010/main" val="969696" mc:Ignorable="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xmlns:mc="http://schemas.openxmlformats.org/markup-compatibility/2006" xmlns:a14="http://schemas.microsoft.com/office/drawing/2010/main" val="000000" mc:Ignorable="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xmlns:mc="http://schemas.openxmlformats.org/markup-compatibility/2006" xmlns:a14="http://schemas.microsoft.com/office/drawing/2010/main" val="000000" mc:Ignorable="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1151</TotalTime>
  <Words>85</Words>
  <Application>Microsoft Office PowerPoint</Application>
  <PresentationFormat>On-screen Show (4:3)</PresentationFormat>
  <Paragraphs>19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Essential</vt:lpstr>
      <vt:lpstr>Worksheet</vt:lpstr>
      <vt:lpstr>QST Vancouver</vt:lpstr>
      <vt:lpstr>Sales Mission</vt:lpstr>
      <vt:lpstr>New Tours</vt:lpstr>
      <vt:lpstr>Tour Revenue</vt:lpstr>
      <vt:lpstr>Tour Growth: 2011 to 2013</vt:lpstr>
      <vt:lpstr>Summary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</dc:creator>
  <cp:lastModifiedBy>Carol</cp:lastModifiedBy>
  <cp:revision>20</cp:revision>
  <dcterms:created xsi:type="dcterms:W3CDTF">2010-01-07T17:25:12Z</dcterms:created>
  <dcterms:modified xsi:type="dcterms:W3CDTF">2010-02-25T18:24:10Z</dcterms:modified>
</cp:coreProperties>
</file>