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63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3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8EB27E-D973-4EA0-870C-AAB52FDACC99}" type="doc">
      <dgm:prSet loTypeId="urn:microsoft.com/office/officeart/2009/3/layout/SubStepProcess" loCatId="process" qsTypeId="urn:microsoft.com/office/officeart/2005/8/quickstyle/3d2" qsCatId="3D" csTypeId="urn:microsoft.com/office/officeart/2005/8/colors/accent1_4" csCatId="accent1" phldr="1"/>
      <dgm:spPr/>
    </dgm:pt>
    <dgm:pt modelId="{B1079D12-7AD7-4C1C-93CF-B17A23BA1067}">
      <dgm:prSet phldrT="[Text]" custT="1"/>
      <dgm:spPr/>
      <dgm:t>
        <a:bodyPr/>
        <a:lstStyle/>
        <a:p>
          <a:r>
            <a:rPr lang="en-US" sz="1500" dirty="0" smtClean="0"/>
            <a:t>Sold 300</a:t>
          </a:r>
          <a:br>
            <a:rPr lang="en-US" sz="1500" dirty="0" smtClean="0"/>
          </a:br>
          <a:r>
            <a:rPr lang="en-US" sz="1500" dirty="0" smtClean="0"/>
            <a:t>sisal rugs </a:t>
          </a:r>
          <a:endParaRPr lang="en-US" sz="1500" dirty="0"/>
        </a:p>
      </dgm:t>
    </dgm:pt>
    <dgm:pt modelId="{BA77CD18-35AA-4268-B1D2-820282106DE0}" type="parTrans" cxnId="{1BD08034-A764-438E-AFC0-1FD59D265586}">
      <dgm:prSet/>
      <dgm:spPr/>
      <dgm:t>
        <a:bodyPr/>
        <a:lstStyle/>
        <a:p>
          <a:endParaRPr lang="en-US"/>
        </a:p>
      </dgm:t>
    </dgm:pt>
    <dgm:pt modelId="{EBF57274-2250-4713-ABE1-8D2769CECF14}" type="sibTrans" cxnId="{1BD08034-A764-438E-AFC0-1FD59D265586}">
      <dgm:prSet/>
      <dgm:spPr/>
      <dgm:t>
        <a:bodyPr/>
        <a:lstStyle/>
        <a:p>
          <a:endParaRPr lang="en-US"/>
        </a:p>
      </dgm:t>
    </dgm:pt>
    <dgm:pt modelId="{A7E36703-96A5-4BB5-8478-6F29926C3DF9}">
      <dgm:prSet phldrT="[Text]" custT="1"/>
      <dgm:spPr/>
      <dgm:t>
        <a:bodyPr/>
        <a:lstStyle/>
        <a:p>
          <a:pPr>
            <a:spcBef>
              <a:spcPts val="600"/>
            </a:spcBef>
          </a:pPr>
          <a:r>
            <a:rPr lang="en-US" sz="1500" dirty="0" smtClean="0"/>
            <a:t>Eliminated formaldehyde in cotton</a:t>
          </a:r>
          <a:endParaRPr lang="en-US" sz="1500" dirty="0"/>
        </a:p>
      </dgm:t>
    </dgm:pt>
    <dgm:pt modelId="{7347065B-F645-40DA-A863-807FC810CBFC}" type="parTrans" cxnId="{CC815458-937F-461A-BA65-4C58BF548A0A}">
      <dgm:prSet/>
      <dgm:spPr/>
      <dgm:t>
        <a:bodyPr/>
        <a:lstStyle/>
        <a:p>
          <a:endParaRPr lang="en-US"/>
        </a:p>
      </dgm:t>
    </dgm:pt>
    <dgm:pt modelId="{65DF5FB1-6BA8-4220-AF76-40E4FA784BE6}" type="sibTrans" cxnId="{CC815458-937F-461A-BA65-4C58BF548A0A}">
      <dgm:prSet/>
      <dgm:spPr/>
      <dgm:t>
        <a:bodyPr/>
        <a:lstStyle/>
        <a:p>
          <a:endParaRPr lang="en-US"/>
        </a:p>
      </dgm:t>
    </dgm:pt>
    <dgm:pt modelId="{5FA6F244-E794-4E6F-B9E3-8D837907E8DD}">
      <dgm:prSet phldrT="[Text]" custT="1"/>
      <dgm:spPr/>
      <dgm:t>
        <a:bodyPr/>
        <a:lstStyle/>
        <a:p>
          <a:r>
            <a:rPr lang="en-US" sz="1500" dirty="0" smtClean="0"/>
            <a:t>Expanded to 15 organizations</a:t>
          </a:r>
          <a:endParaRPr lang="en-US" sz="1500" dirty="0"/>
        </a:p>
      </dgm:t>
    </dgm:pt>
    <dgm:pt modelId="{89040039-574E-4260-BC08-42F97173A7B9}" type="parTrans" cxnId="{7F41F980-3CC1-464F-AD0D-80A3E829E090}">
      <dgm:prSet/>
      <dgm:spPr/>
      <dgm:t>
        <a:bodyPr/>
        <a:lstStyle/>
        <a:p>
          <a:endParaRPr lang="en-US"/>
        </a:p>
      </dgm:t>
    </dgm:pt>
    <dgm:pt modelId="{D794E084-6E54-4AB1-AF89-537DC365E246}" type="sibTrans" cxnId="{7F41F980-3CC1-464F-AD0D-80A3E829E090}">
      <dgm:prSet/>
      <dgm:spPr/>
      <dgm:t>
        <a:bodyPr/>
        <a:lstStyle/>
        <a:p>
          <a:endParaRPr lang="en-US"/>
        </a:p>
      </dgm:t>
    </dgm:pt>
    <dgm:pt modelId="{E715D3B9-9AD7-49EB-908F-4A347414B7A8}">
      <dgm:prSet phldrT="[Text]" custT="1"/>
      <dgm:spPr/>
      <dgm:t>
        <a:bodyPr/>
        <a:lstStyle/>
        <a:p>
          <a:r>
            <a:rPr lang="en-US" sz="1500" dirty="0" smtClean="0"/>
            <a:t>Partnered with SunLit Hats to make palm leaf hats</a:t>
          </a:r>
          <a:endParaRPr lang="en-US" sz="1500" dirty="0"/>
        </a:p>
      </dgm:t>
    </dgm:pt>
    <dgm:pt modelId="{51D1B7EC-4D01-4DA3-88DB-FA3C508B9E63}" type="parTrans" cxnId="{123654FC-CC38-49F5-8C3E-C7D7C9BA1F39}">
      <dgm:prSet/>
      <dgm:spPr/>
      <dgm:t>
        <a:bodyPr/>
        <a:lstStyle/>
        <a:p>
          <a:endParaRPr lang="en-US"/>
        </a:p>
      </dgm:t>
    </dgm:pt>
    <dgm:pt modelId="{D9C883DD-4C1E-4FB0-94C2-FC8BBC0A9966}" type="sibTrans" cxnId="{123654FC-CC38-49F5-8C3E-C7D7C9BA1F39}">
      <dgm:prSet/>
      <dgm:spPr/>
      <dgm:t>
        <a:bodyPr/>
        <a:lstStyle/>
        <a:p>
          <a:endParaRPr lang="en-US"/>
        </a:p>
      </dgm:t>
    </dgm:pt>
    <dgm:pt modelId="{60876946-7BB7-4049-A12B-8C1B33AFCFB9}">
      <dgm:prSet phldrT="[Text]" custT="1"/>
      <dgm:spPr/>
      <dgm:t>
        <a:bodyPr/>
        <a:lstStyle/>
        <a:p>
          <a:r>
            <a:rPr lang="en-US" sz="1500" dirty="0" smtClean="0"/>
            <a:t>Partnered with UN Millennium Development Goals projects in Africa</a:t>
          </a:r>
          <a:endParaRPr lang="en-US" sz="1500" dirty="0"/>
        </a:p>
      </dgm:t>
    </dgm:pt>
    <dgm:pt modelId="{BFA6C403-7AB9-4E83-9EF4-E9ACB3DD31BB}" type="parTrans" cxnId="{74713810-C745-4BEC-B9B8-CB9B35047DB8}">
      <dgm:prSet/>
      <dgm:spPr/>
      <dgm:t>
        <a:bodyPr/>
        <a:lstStyle/>
        <a:p>
          <a:endParaRPr lang="en-US"/>
        </a:p>
      </dgm:t>
    </dgm:pt>
    <dgm:pt modelId="{C3B47A50-1B04-4E44-99CC-66CCA859224A}" type="sibTrans" cxnId="{74713810-C745-4BEC-B9B8-CB9B35047DB8}">
      <dgm:prSet/>
      <dgm:spPr/>
      <dgm:t>
        <a:bodyPr/>
        <a:lstStyle/>
        <a:p>
          <a:endParaRPr lang="en-US"/>
        </a:p>
      </dgm:t>
    </dgm:pt>
    <dgm:pt modelId="{9C7F0CD6-1E81-4E09-8251-6264D1D00E0C}" type="pres">
      <dgm:prSet presAssocID="{918EB27E-D973-4EA0-870C-AAB52FDACC99}" presName="Name0" presStyleCnt="0">
        <dgm:presLayoutVars>
          <dgm:chMax val="7"/>
          <dgm:dir/>
          <dgm:animOne val="branch"/>
        </dgm:presLayoutVars>
      </dgm:prSet>
      <dgm:spPr/>
    </dgm:pt>
    <dgm:pt modelId="{65B43F05-CFF8-4676-AD49-863F317A18A9}" type="pres">
      <dgm:prSet presAssocID="{B1079D12-7AD7-4C1C-93CF-B17A23BA1067}" presName="parTx1" presStyleLbl="node1" presStyleIdx="0" presStyleCnt="5"/>
      <dgm:spPr/>
      <dgm:t>
        <a:bodyPr/>
        <a:lstStyle/>
        <a:p>
          <a:endParaRPr lang="en-US"/>
        </a:p>
      </dgm:t>
    </dgm:pt>
    <dgm:pt modelId="{A487A4FB-5E7B-47A5-959E-CC76E7DF5805}" type="pres">
      <dgm:prSet presAssocID="{A7E36703-96A5-4BB5-8478-6F29926C3DF9}" presName="parTx2" presStyleLbl="node1" presStyleIdx="1" presStyleCnt="5"/>
      <dgm:spPr/>
      <dgm:t>
        <a:bodyPr/>
        <a:lstStyle/>
        <a:p>
          <a:endParaRPr lang="en-US"/>
        </a:p>
      </dgm:t>
    </dgm:pt>
    <dgm:pt modelId="{40F7B9AD-6625-4B6D-B451-E31988050FAF}" type="pres">
      <dgm:prSet presAssocID="{5FA6F244-E794-4E6F-B9E3-8D837907E8DD}" presName="parTx3" presStyleLbl="node1" presStyleIdx="2" presStyleCnt="5"/>
      <dgm:spPr/>
      <dgm:t>
        <a:bodyPr/>
        <a:lstStyle/>
        <a:p>
          <a:endParaRPr lang="en-US"/>
        </a:p>
      </dgm:t>
    </dgm:pt>
    <dgm:pt modelId="{2557254B-5F91-4E3F-8C84-2D71B211962C}" type="pres">
      <dgm:prSet presAssocID="{E715D3B9-9AD7-49EB-908F-4A347414B7A8}" presName="parTx4" presStyleLbl="node1" presStyleIdx="3" presStyleCnt="5"/>
      <dgm:spPr/>
      <dgm:t>
        <a:bodyPr/>
        <a:lstStyle/>
        <a:p>
          <a:endParaRPr lang="en-US"/>
        </a:p>
      </dgm:t>
    </dgm:pt>
    <dgm:pt modelId="{B3445BC6-5BDB-4DD4-AF5A-36B59BFDDCEB}" type="pres">
      <dgm:prSet presAssocID="{60876946-7BB7-4049-A12B-8C1B33AFCFB9}" presName="parTx5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957EC755-B088-4B1E-9A04-4E77689E4529}" type="presOf" srcId="{E715D3B9-9AD7-49EB-908F-4A347414B7A8}" destId="{2557254B-5F91-4E3F-8C84-2D71B211962C}" srcOrd="0" destOrd="0" presId="urn:microsoft.com/office/officeart/2009/3/layout/SubStepProcess"/>
    <dgm:cxn modelId="{28F7088E-B38B-426D-9D58-AC7FA5B87C6A}" type="presOf" srcId="{B1079D12-7AD7-4C1C-93CF-B17A23BA1067}" destId="{65B43F05-CFF8-4676-AD49-863F317A18A9}" srcOrd="0" destOrd="0" presId="urn:microsoft.com/office/officeart/2009/3/layout/SubStepProcess"/>
    <dgm:cxn modelId="{7F41F980-3CC1-464F-AD0D-80A3E829E090}" srcId="{918EB27E-D973-4EA0-870C-AAB52FDACC99}" destId="{5FA6F244-E794-4E6F-B9E3-8D837907E8DD}" srcOrd="2" destOrd="0" parTransId="{89040039-574E-4260-BC08-42F97173A7B9}" sibTransId="{D794E084-6E54-4AB1-AF89-537DC365E246}"/>
    <dgm:cxn modelId="{123654FC-CC38-49F5-8C3E-C7D7C9BA1F39}" srcId="{918EB27E-D973-4EA0-870C-AAB52FDACC99}" destId="{E715D3B9-9AD7-49EB-908F-4A347414B7A8}" srcOrd="3" destOrd="0" parTransId="{51D1B7EC-4D01-4DA3-88DB-FA3C508B9E63}" sibTransId="{D9C883DD-4C1E-4FB0-94C2-FC8BBC0A9966}"/>
    <dgm:cxn modelId="{BFA3BC9D-03D7-458C-896C-105235C287D6}" type="presOf" srcId="{60876946-7BB7-4049-A12B-8C1B33AFCFB9}" destId="{B3445BC6-5BDB-4DD4-AF5A-36B59BFDDCEB}" srcOrd="0" destOrd="0" presId="urn:microsoft.com/office/officeart/2009/3/layout/SubStepProcess"/>
    <dgm:cxn modelId="{74713810-C745-4BEC-B9B8-CB9B35047DB8}" srcId="{918EB27E-D973-4EA0-870C-AAB52FDACC99}" destId="{60876946-7BB7-4049-A12B-8C1B33AFCFB9}" srcOrd="4" destOrd="0" parTransId="{BFA6C403-7AB9-4E83-9EF4-E9ACB3DD31BB}" sibTransId="{C3B47A50-1B04-4E44-99CC-66CCA859224A}"/>
    <dgm:cxn modelId="{5614D615-39D3-44D0-AB10-15B5D79577F6}" type="presOf" srcId="{A7E36703-96A5-4BB5-8478-6F29926C3DF9}" destId="{A487A4FB-5E7B-47A5-959E-CC76E7DF5805}" srcOrd="0" destOrd="0" presId="urn:microsoft.com/office/officeart/2009/3/layout/SubStepProcess"/>
    <dgm:cxn modelId="{CC815458-937F-461A-BA65-4C58BF548A0A}" srcId="{918EB27E-D973-4EA0-870C-AAB52FDACC99}" destId="{A7E36703-96A5-4BB5-8478-6F29926C3DF9}" srcOrd="1" destOrd="0" parTransId="{7347065B-F645-40DA-A863-807FC810CBFC}" sibTransId="{65DF5FB1-6BA8-4220-AF76-40E4FA784BE6}"/>
    <dgm:cxn modelId="{1BD08034-A764-438E-AFC0-1FD59D265586}" srcId="{918EB27E-D973-4EA0-870C-AAB52FDACC99}" destId="{B1079D12-7AD7-4C1C-93CF-B17A23BA1067}" srcOrd="0" destOrd="0" parTransId="{BA77CD18-35AA-4268-B1D2-820282106DE0}" sibTransId="{EBF57274-2250-4713-ABE1-8D2769CECF14}"/>
    <dgm:cxn modelId="{6C35AA71-5EB7-4AEC-905E-E2AEED6BE90B}" type="presOf" srcId="{918EB27E-D973-4EA0-870C-AAB52FDACC99}" destId="{9C7F0CD6-1E81-4E09-8251-6264D1D00E0C}" srcOrd="0" destOrd="0" presId="urn:microsoft.com/office/officeart/2009/3/layout/SubStepProcess"/>
    <dgm:cxn modelId="{774E4445-F7A4-4FC4-8B37-C7DB61D6E0E3}" type="presOf" srcId="{5FA6F244-E794-4E6F-B9E3-8D837907E8DD}" destId="{40F7B9AD-6625-4B6D-B451-E31988050FAF}" srcOrd="0" destOrd="0" presId="urn:microsoft.com/office/officeart/2009/3/layout/SubStepProcess"/>
    <dgm:cxn modelId="{1741D29E-FC11-4324-B31A-F8DAF2C0A8CF}" type="presParOf" srcId="{9C7F0CD6-1E81-4E09-8251-6264D1D00E0C}" destId="{65B43F05-CFF8-4676-AD49-863F317A18A9}" srcOrd="0" destOrd="0" presId="urn:microsoft.com/office/officeart/2009/3/layout/SubStepProcess"/>
    <dgm:cxn modelId="{995A1FBA-408B-4C2E-8E04-471CB30B765B}" type="presParOf" srcId="{9C7F0CD6-1E81-4E09-8251-6264D1D00E0C}" destId="{A487A4FB-5E7B-47A5-959E-CC76E7DF5805}" srcOrd="1" destOrd="0" presId="urn:microsoft.com/office/officeart/2009/3/layout/SubStepProcess"/>
    <dgm:cxn modelId="{AEDF2F3D-C95F-4A30-B66D-67FD545040EC}" type="presParOf" srcId="{9C7F0CD6-1E81-4E09-8251-6264D1D00E0C}" destId="{40F7B9AD-6625-4B6D-B451-E31988050FAF}" srcOrd="2" destOrd="0" presId="urn:microsoft.com/office/officeart/2009/3/layout/SubStepProcess"/>
    <dgm:cxn modelId="{C48BBFD3-48C3-4A20-8F54-D10492F5DEF9}" type="presParOf" srcId="{9C7F0CD6-1E81-4E09-8251-6264D1D00E0C}" destId="{2557254B-5F91-4E3F-8C84-2D71B211962C}" srcOrd="3" destOrd="0" presId="urn:microsoft.com/office/officeart/2009/3/layout/SubStepProcess"/>
    <dgm:cxn modelId="{80B08861-03FA-422C-A076-DC281F4DC579}" type="presParOf" srcId="{9C7F0CD6-1E81-4E09-8251-6264D1D00E0C}" destId="{B3445BC6-5BDB-4DD4-AF5A-36B59BFDDCEB}" srcOrd="4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43F05-CFF8-4676-AD49-863F317A18A9}">
      <dsp:nvSpPr>
        <dsp:cNvPr id="0" name=""/>
        <dsp:cNvSpPr/>
      </dsp:nvSpPr>
      <dsp:spPr>
        <a:xfrm>
          <a:off x="1041" y="1242268"/>
          <a:ext cx="1706463" cy="1706463"/>
        </a:xfrm>
        <a:prstGeom prst="ellipse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Sold 300</a:t>
          </a:r>
          <a:br>
            <a:rPr lang="en-US" sz="1500" kern="1200" dirty="0" smtClean="0"/>
          </a:br>
          <a:r>
            <a:rPr lang="en-US" sz="1500" kern="1200" dirty="0" smtClean="0"/>
            <a:t>sisal rugs </a:t>
          </a:r>
          <a:endParaRPr lang="en-US" sz="1500" kern="1200" dirty="0"/>
        </a:p>
      </dsp:txBody>
      <dsp:txXfrm>
        <a:off x="250947" y="1492174"/>
        <a:ext cx="1206651" cy="1206651"/>
      </dsp:txXfrm>
    </dsp:sp>
    <dsp:sp modelId="{A487A4FB-5E7B-47A5-959E-CC76E7DF5805}">
      <dsp:nvSpPr>
        <dsp:cNvPr id="0" name=""/>
        <dsp:cNvSpPr/>
      </dsp:nvSpPr>
      <dsp:spPr>
        <a:xfrm>
          <a:off x="1707505" y="1242268"/>
          <a:ext cx="1706463" cy="1706463"/>
        </a:xfrm>
        <a:prstGeom prst="ellipse">
          <a:avLst/>
        </a:prstGeom>
        <a:solidFill>
          <a:schemeClr val="accent1">
            <a:shade val="50000"/>
            <a:hueOff val="-18782"/>
            <a:satOff val="-1003"/>
            <a:lumOff val="1608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Eliminated formaldehyde in cotton</a:t>
          </a:r>
          <a:endParaRPr lang="en-US" sz="1500" kern="1200" dirty="0"/>
        </a:p>
      </dsp:txBody>
      <dsp:txXfrm>
        <a:off x="1957411" y="1492174"/>
        <a:ext cx="1206651" cy="1206651"/>
      </dsp:txXfrm>
    </dsp:sp>
    <dsp:sp modelId="{40F7B9AD-6625-4B6D-B451-E31988050FAF}">
      <dsp:nvSpPr>
        <dsp:cNvPr id="0" name=""/>
        <dsp:cNvSpPr/>
      </dsp:nvSpPr>
      <dsp:spPr>
        <a:xfrm>
          <a:off x="3413968" y="1242268"/>
          <a:ext cx="1706463" cy="1706463"/>
        </a:xfrm>
        <a:prstGeom prst="ellipse">
          <a:avLst/>
        </a:prstGeom>
        <a:solidFill>
          <a:schemeClr val="accent1">
            <a:shade val="50000"/>
            <a:hueOff val="-37564"/>
            <a:satOff val="-2006"/>
            <a:lumOff val="32159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Expanded to 15 organizations</a:t>
          </a:r>
          <a:endParaRPr lang="en-US" sz="1500" kern="1200" dirty="0"/>
        </a:p>
      </dsp:txBody>
      <dsp:txXfrm>
        <a:off x="3663874" y="1492174"/>
        <a:ext cx="1206651" cy="1206651"/>
      </dsp:txXfrm>
    </dsp:sp>
    <dsp:sp modelId="{2557254B-5F91-4E3F-8C84-2D71B211962C}">
      <dsp:nvSpPr>
        <dsp:cNvPr id="0" name=""/>
        <dsp:cNvSpPr/>
      </dsp:nvSpPr>
      <dsp:spPr>
        <a:xfrm>
          <a:off x="5120431" y="1242268"/>
          <a:ext cx="1706463" cy="1706463"/>
        </a:xfrm>
        <a:prstGeom prst="ellipse">
          <a:avLst/>
        </a:prstGeom>
        <a:solidFill>
          <a:schemeClr val="accent1">
            <a:shade val="50000"/>
            <a:hueOff val="-37564"/>
            <a:satOff val="-2006"/>
            <a:lumOff val="32159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Partnered with SunLit Hats to make palm leaf hats</a:t>
          </a:r>
          <a:endParaRPr lang="en-US" sz="1500" kern="1200" dirty="0"/>
        </a:p>
      </dsp:txBody>
      <dsp:txXfrm>
        <a:off x="5370337" y="1492174"/>
        <a:ext cx="1206651" cy="1206651"/>
      </dsp:txXfrm>
    </dsp:sp>
    <dsp:sp modelId="{B3445BC6-5BDB-4DD4-AF5A-36B59BFDDCEB}">
      <dsp:nvSpPr>
        <dsp:cNvPr id="0" name=""/>
        <dsp:cNvSpPr/>
      </dsp:nvSpPr>
      <dsp:spPr>
        <a:xfrm>
          <a:off x="6826894" y="1242268"/>
          <a:ext cx="1706463" cy="1706463"/>
        </a:xfrm>
        <a:prstGeom prst="ellipse">
          <a:avLst/>
        </a:prstGeom>
        <a:solidFill>
          <a:schemeClr val="accent1">
            <a:shade val="50000"/>
            <a:hueOff val="-18782"/>
            <a:satOff val="-1003"/>
            <a:lumOff val="1608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Partnered with UN Millennium Development Goals projects in Africa</a:t>
          </a:r>
          <a:endParaRPr lang="en-US" sz="1500" kern="1200" dirty="0"/>
        </a:p>
      </dsp:txBody>
      <dsp:txXfrm>
        <a:off x="7076800" y="1492174"/>
        <a:ext cx="1206651" cy="12066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D313E-FB92-4F1E-BE09-27C317C9E43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4E452-113E-4EAD-B49F-79E899B9A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0842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EF5BD-FC7C-420A-9904-B641087BD9DC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649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27523A0-D236-4317-97F1-984439F1BDB3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083839-63B0-4EC4-A0AF-E41EC80EA7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Natural fiber rugs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Eco-terrific Alternative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095500" y="914400"/>
            <a:ext cx="4953000" cy="287771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4925"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obliqueTopLeft"/>
            <a:lightRig rig="threePt" dir="t"/>
          </a:scene3d>
          <a:sp3d z="50800">
            <a:bevelT prst="slope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3500" spc="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lgerian" pitchFamily="82" charset="0"/>
              </a:rPr>
              <a:t>NFR</a:t>
            </a:r>
          </a:p>
          <a:p>
            <a:pPr algn="ctr">
              <a:spcAft>
                <a:spcPts val="1200"/>
              </a:spcAft>
            </a:pPr>
            <a:r>
              <a:rPr lang="en-US" spc="22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ndara" pitchFamily="34" charset="0"/>
              </a:rPr>
              <a:t>Quality floor ware since 1993</a:t>
            </a:r>
          </a:p>
          <a:p>
            <a:pPr algn="ctr">
              <a:spcAft>
                <a:spcPts val="1200"/>
              </a:spcAft>
            </a:pPr>
            <a:endParaRPr lang="en-US" spc="220" dirty="0">
              <a:solidFill>
                <a:schemeClr val="bg1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Natural Floor Coverings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Animal Fibers</a:t>
            </a:r>
          </a:p>
          <a:p>
            <a:pPr lvl="1"/>
            <a:r>
              <a:rPr lang="en-US" dirty="0"/>
              <a:t>Wool</a:t>
            </a:r>
          </a:p>
          <a:p>
            <a:pPr lvl="1"/>
            <a:r>
              <a:rPr lang="en-US" dirty="0"/>
              <a:t>Silk</a:t>
            </a:r>
          </a:p>
          <a:p>
            <a:r>
              <a:rPr lang="en-US" dirty="0"/>
              <a:t> Plant Fibers</a:t>
            </a:r>
          </a:p>
          <a:p>
            <a:pPr lvl="1"/>
            <a:r>
              <a:rPr lang="en-US" dirty="0"/>
              <a:t>Jute</a:t>
            </a:r>
          </a:p>
          <a:p>
            <a:pPr lvl="1"/>
            <a:r>
              <a:rPr lang="en-US" dirty="0"/>
              <a:t>Sisal</a:t>
            </a:r>
          </a:p>
          <a:p>
            <a:pPr lvl="1"/>
            <a:r>
              <a:rPr lang="en-US" dirty="0" err="1"/>
              <a:t>Seagrass</a:t>
            </a:r>
            <a:endParaRPr lang="en-US" dirty="0"/>
          </a:p>
          <a:p>
            <a:pPr lvl="1"/>
            <a:r>
              <a:rPr lang="en-US" dirty="0" smtClean="0"/>
              <a:t>Hemp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891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Wool &amp; Silk</a:t>
            </a:r>
          </a:p>
          <a:p>
            <a:pPr lvl="1"/>
            <a:r>
              <a:rPr lang="en-US" dirty="0"/>
              <a:t>Asia, Central America, India, Middle East</a:t>
            </a:r>
          </a:p>
          <a:p>
            <a:pPr marL="457200" indent="-374650"/>
            <a:r>
              <a:rPr lang="en-US" dirty="0"/>
              <a:t>Jute, Sisal, </a:t>
            </a:r>
            <a:r>
              <a:rPr lang="en-US" dirty="0" err="1"/>
              <a:t>Seagrass</a:t>
            </a:r>
            <a:r>
              <a:rPr lang="en-US" dirty="0"/>
              <a:t>, &amp; Bamboo</a:t>
            </a:r>
          </a:p>
          <a:p>
            <a:pPr lvl="1"/>
            <a:r>
              <a:rPr lang="en-US" dirty="0"/>
              <a:t>Mexico, Brazil, Africa, Southeast </a:t>
            </a:r>
            <a:r>
              <a:rPr lang="en-US" dirty="0" smtClean="0"/>
              <a:t>Asia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668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Jute – light tan to brown</a:t>
            </a:r>
          </a:p>
          <a:p>
            <a:pPr lvl="1"/>
            <a:r>
              <a:rPr lang="en-US" i="1" dirty="0" smtClean="0"/>
              <a:t>Derived from stem fibers in coastal southern India</a:t>
            </a:r>
          </a:p>
          <a:p>
            <a:pPr lvl="1"/>
            <a:r>
              <a:rPr lang="en-US" i="1" dirty="0" smtClean="0"/>
              <a:t>Sturdy, easily woven</a:t>
            </a:r>
            <a:endParaRPr lang="en-US" dirty="0" smtClean="0"/>
          </a:p>
          <a:p>
            <a:r>
              <a:rPr lang="en-US" dirty="0" smtClean="0"/>
              <a:t> Sisal – light yellow to creamy white</a:t>
            </a:r>
          </a:p>
          <a:p>
            <a:pPr lvl="1"/>
            <a:r>
              <a:rPr lang="en-US" i="1" dirty="0" smtClean="0"/>
              <a:t>Derived from the </a:t>
            </a:r>
            <a:r>
              <a:rPr lang="en-US" dirty="0" smtClean="0"/>
              <a:t>agave </a:t>
            </a:r>
            <a:r>
              <a:rPr lang="en-US" i="1" dirty="0" err="1" smtClean="0"/>
              <a:t>sisalana</a:t>
            </a:r>
            <a:r>
              <a:rPr lang="en-US" i="1" dirty="0" smtClean="0"/>
              <a:t> cactus plant indigenous to Brazil and Africa </a:t>
            </a:r>
          </a:p>
          <a:p>
            <a:pPr lvl="1"/>
            <a:r>
              <a:rPr lang="en-US" i="1" dirty="0" smtClean="0"/>
              <a:t>Smooth texture effective in high-traffic areas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944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/>
              <a:t>Seagrass</a:t>
            </a:r>
            <a:r>
              <a:rPr lang="en-US" dirty="0"/>
              <a:t> – sage-green to olive</a:t>
            </a:r>
          </a:p>
          <a:p>
            <a:pPr lvl="1"/>
            <a:r>
              <a:rPr lang="en-US" i="1" dirty="0"/>
              <a:t>Derived from tropical grasses indigenous to China</a:t>
            </a:r>
          </a:p>
          <a:p>
            <a:pPr lvl="1"/>
            <a:r>
              <a:rPr lang="en-US" i="1" dirty="0"/>
              <a:t>Extremely stain-resistant</a:t>
            </a:r>
            <a:endParaRPr lang="en-US" dirty="0"/>
          </a:p>
          <a:p>
            <a:r>
              <a:rPr lang="en-US" dirty="0"/>
              <a:t> Bamboo – yellows, reds, browns</a:t>
            </a:r>
          </a:p>
          <a:p>
            <a:pPr lvl="1"/>
            <a:r>
              <a:rPr lang="en-US" i="1" dirty="0"/>
              <a:t>Derived from bamboo in Asia</a:t>
            </a:r>
          </a:p>
          <a:p>
            <a:pPr lvl="1"/>
            <a:r>
              <a:rPr lang="en-US" i="1" dirty="0"/>
              <a:t>Smooth texture repels most </a:t>
            </a:r>
            <a:r>
              <a:rPr lang="en-US" i="1" dirty="0" smtClean="0"/>
              <a:t>liquids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206745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"/>
    </mc:Choice>
    <mc:Fallback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Financial Highlights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Sales increased 12%</a:t>
            </a:r>
          </a:p>
          <a:p>
            <a:r>
              <a:rPr lang="en-US" dirty="0"/>
              <a:t> Markets expanded – 25 total</a:t>
            </a:r>
          </a:p>
          <a:p>
            <a:r>
              <a:rPr lang="en-US" dirty="0"/>
              <a:t> Promoted 7 socially responsible </a:t>
            </a:r>
            <a:r>
              <a:rPr lang="en-US" dirty="0" smtClean="0"/>
              <a:t>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574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Highlights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0011470"/>
              </p:ext>
            </p:extLst>
          </p:nvPr>
        </p:nvGraphicFramePr>
        <p:xfrm>
          <a:off x="304800" y="1905000"/>
          <a:ext cx="8534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62469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</TotalTime>
  <Words>182</Words>
  <Application>Microsoft Office PowerPoint</Application>
  <PresentationFormat>On-screen Show (4:3)</PresentationFormat>
  <Paragraphs>43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Median</vt:lpstr>
      <vt:lpstr>Natural fiber rugs</vt:lpstr>
      <vt:lpstr>Natural Floor Coverings</vt:lpstr>
      <vt:lpstr>Origins</vt:lpstr>
      <vt:lpstr>Materials</vt:lpstr>
      <vt:lpstr>Materials</vt:lpstr>
      <vt:lpstr>Financial Highlights</vt:lpstr>
      <vt:lpstr>Company Highlights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Natural fiber rugs</dc:title>
  <dc:creator>Barbara Waxer</dc:creator>
  <cp:lastModifiedBy>Barbara Waxer</cp:lastModifiedBy>
  <cp:revision>4</cp:revision>
  <dcterms:created xsi:type="dcterms:W3CDTF">2010-04-04T22:12:50Z</dcterms:created>
  <dcterms:modified xsi:type="dcterms:W3CDTF">2010-04-27T20:26:38Z</dcterms:modified>
</cp:coreProperties>
</file>