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888" r:id="rId1"/>
  </p:sldMasterIdLst>
  <p:notesMasterIdLst>
    <p:notesMasterId r:id="rId9"/>
  </p:notesMasterIdLst>
  <p:sldIdLst>
    <p:sldId id="256" r:id="rId2"/>
    <p:sldId id="260" r:id="rId3"/>
    <p:sldId id="257" r:id="rId4"/>
    <p:sldId id="258" r:id="rId5"/>
    <p:sldId id="259" r:id="rId6"/>
    <p:sldId id="262" r:id="rId7"/>
    <p:sldId id="261" r:id="rId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A9D20"/>
    <a:srgbClr val="FFED69"/>
    <a:srgbClr val="FFE6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MasterView">
  <p:normalViewPr>
    <p:restoredLeft sz="15620"/>
    <p:restoredTop sz="94660"/>
  </p:normalViewPr>
  <p:slideViewPr>
    <p:cSldViewPr>
      <p:cViewPr>
        <p:scale>
          <a:sx n="70" d="100"/>
          <a:sy n="70" d="100"/>
        </p:scale>
        <p:origin x="-1290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Outdoor Designs</c:v>
                </c:pt>
              </c:strCache>
            </c:strRef>
          </c:tx>
          <c:spPr>
            <a:solidFill>
              <a:srgbClr val="FA9D20"/>
            </a:solidFill>
          </c:spPr>
          <c:invertIfNegative val="0"/>
          <c:cat>
            <c:strRef>
              <c:f>Sheet1!$A$2:$A$5</c:f>
              <c:strCache>
                <c:ptCount val="4"/>
                <c:pt idx="0">
                  <c:v>Quality</c:v>
                </c:pt>
                <c:pt idx="1">
                  <c:v>Price</c:v>
                </c:pt>
                <c:pt idx="2">
                  <c:v>Designs</c:v>
                </c:pt>
                <c:pt idx="3">
                  <c:v>Ease of Assembly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3.4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Yard Birds</c:v>
                </c:pt>
              </c:strCache>
            </c:strRef>
          </c:tx>
          <c:spPr>
            <a:solidFill>
              <a:schemeClr val="tx2">
                <a:lumMod val="60000"/>
                <a:lumOff val="40000"/>
              </a:schemeClr>
            </a:solidFill>
          </c:spPr>
          <c:invertIfNegative val="0"/>
          <c:cat>
            <c:strRef>
              <c:f>Sheet1!$A$2:$A$5</c:f>
              <c:strCache>
                <c:ptCount val="4"/>
                <c:pt idx="0">
                  <c:v>Quality</c:v>
                </c:pt>
                <c:pt idx="1">
                  <c:v>Price</c:v>
                </c:pt>
                <c:pt idx="2">
                  <c:v>Designs</c:v>
                </c:pt>
                <c:pt idx="3">
                  <c:v>Ease of Assembly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3</c:v>
                </c:pt>
                <c:pt idx="1">
                  <c:v>2</c:v>
                </c:pt>
                <c:pt idx="2">
                  <c:v>4</c:v>
                </c:pt>
                <c:pt idx="3">
                  <c:v>2.2000000000000002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Wing and Fin</c:v>
                </c:pt>
              </c:strCache>
            </c:strRef>
          </c:tx>
          <c:spPr>
            <a:solidFill>
              <a:schemeClr val="accent3">
                <a:lumMod val="75000"/>
              </a:schemeClr>
            </a:solidFill>
          </c:spPr>
          <c:invertIfNegative val="0"/>
          <c:cat>
            <c:strRef>
              <c:f>Sheet1!$A$2:$A$5</c:f>
              <c:strCache>
                <c:ptCount val="4"/>
                <c:pt idx="0">
                  <c:v>Quality</c:v>
                </c:pt>
                <c:pt idx="1">
                  <c:v>Price</c:v>
                </c:pt>
                <c:pt idx="2">
                  <c:v>Designs</c:v>
                </c:pt>
                <c:pt idx="3">
                  <c:v>Ease of Assembly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2.7</c:v>
                </c:pt>
                <c:pt idx="2">
                  <c:v>3</c:v>
                </c:pt>
                <c:pt idx="3">
                  <c:v>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33184256"/>
        <c:axId val="32483584"/>
        <c:axId val="0"/>
      </c:bar3DChart>
      <c:catAx>
        <c:axId val="33184256"/>
        <c:scaling>
          <c:orientation val="minMax"/>
        </c:scaling>
        <c:delete val="0"/>
        <c:axPos val="b"/>
        <c:majorTickMark val="out"/>
        <c:minorTickMark val="none"/>
        <c:tickLblPos val="nextTo"/>
        <c:crossAx val="32483584"/>
        <c:crosses val="autoZero"/>
        <c:auto val="1"/>
        <c:lblAlgn val="ctr"/>
        <c:lblOffset val="100"/>
        <c:noMultiLvlLbl val="0"/>
      </c:catAx>
      <c:valAx>
        <c:axId val="32483584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33184256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D0B297E-BE6B-4577-8ED5-9D65C83844E8}" type="datetimeFigureOut">
              <a:rPr lang="en-US" smtClean="0"/>
              <a:pPr/>
              <a:t>6/25/2010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D80740E-A393-473E-B4A7-79B317619DC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980854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AB2DD3-877D-4B10-A0BA-17C624BF1253}" type="datetime1">
              <a:rPr lang="en-US" smtClean="0"/>
              <a:pPr/>
              <a:t>6/25/2010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 dirty="0"/>
          </a:p>
        </p:txBody>
      </p:sp>
      <p:sp>
        <p:nvSpPr>
          <p:cNvPr id="9" name="Rectangle 8"/>
          <p:cNvSpPr/>
          <p:nvPr/>
        </p:nvSpPr>
        <p:spPr>
          <a:xfrm>
            <a:off x="345440" y="2942602"/>
            <a:ext cx="7147931" cy="24638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572652" y="2944634"/>
            <a:ext cx="1190348" cy="2459736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7712714" y="3136658"/>
            <a:ext cx="910224" cy="2075688"/>
          </a:xfrm>
          <a:prstGeom prst="rect">
            <a:avLst/>
          </a:prstGeom>
          <a:solidFill>
            <a:schemeClr val="accent3">
              <a:alpha val="70000"/>
            </a:schemeClr>
          </a:solidFill>
          <a:ln w="63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445483" y="3055621"/>
            <a:ext cx="6947845" cy="2245359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786826" y="4625268"/>
            <a:ext cx="762000" cy="457200"/>
          </a:xfrm>
        </p:spPr>
        <p:txBody>
          <a:bodyPr/>
          <a:lstStyle>
            <a:lvl1pPr algn="ctr">
              <a:defRPr sz="28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pPr algn="r" eaLnBrk="1" latinLnBrk="0" hangingPunct="1"/>
            <a:fld id="{96652B35-718D-4E28-AFEB-B694A3B357E8}" type="slidenum">
              <a:rPr kumimoji="0" lang="en-US" smtClean="0"/>
              <a:pPr algn="r" eaLnBrk="1" latinLnBrk="0" hangingPunct="1"/>
              <a:t>‹#›</a:t>
            </a:fld>
            <a:endParaRPr kumimoji="0" lang="en-US" sz="1800" dirty="0">
              <a:solidFill>
                <a:schemeClr val="bg1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541822" y="4559276"/>
            <a:ext cx="6755166" cy="664367"/>
          </a:xfrm>
          <a:prstGeom prst="rect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538971" y="3139440"/>
            <a:ext cx="6760868" cy="2077720"/>
          </a:xfrm>
          <a:prstGeom prst="rect">
            <a:avLst/>
          </a:prstGeom>
          <a:noFill/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42805" y="4648200"/>
            <a:ext cx="6553200" cy="457200"/>
          </a:xfrm>
        </p:spPr>
        <p:txBody>
          <a:bodyPr>
            <a:normAutofit/>
          </a:bodyPr>
          <a:lstStyle>
            <a:lvl1pPr marL="0" indent="0" algn="ctr">
              <a:buNone/>
              <a:defRPr sz="1800" cap="all" spc="300" baseline="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4705" y="3227033"/>
            <a:ext cx="6629400" cy="1219201"/>
          </a:xfrm>
        </p:spPr>
        <p:txBody>
          <a:bodyPr anchor="b" anchorCtr="0">
            <a:noAutofit/>
          </a:bodyPr>
          <a:lstStyle>
            <a:lvl1pPr>
              <a:defRPr sz="40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5305A0-492B-4D30-8C00-75461DA8AA02}" type="datetime1">
              <a:rPr lang="en-US" smtClean="0"/>
              <a:pPr/>
              <a:t>6/25/2010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652B35-718D-4E28-AFEB-B694A3B357E8}" type="slidenum">
              <a:rPr kumimoji="0" lang="en-US" smtClean="0"/>
              <a:pPr/>
              <a:t>‹#›</a:t>
            </a:fld>
            <a:endParaRPr kumimoji="0"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6861702" y="228600"/>
            <a:ext cx="1859280" cy="6122634"/>
          </a:xfrm>
          <a:prstGeom prst="rect">
            <a:avLst/>
          </a:prstGeom>
          <a:solidFill>
            <a:srgbClr val="FFFFFF">
              <a:alpha val="85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955225" y="351409"/>
            <a:ext cx="1672235" cy="5877017"/>
          </a:xfrm>
          <a:prstGeom prst="rect">
            <a:avLst/>
          </a:prstGeom>
          <a:solidFill>
            <a:srgbClr val="FFFFFF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48577" y="395427"/>
            <a:ext cx="1485531" cy="5788981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80999"/>
            <a:ext cx="6172200" cy="5791201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EAC012-A2A6-47DE-90FC-37066F7DD5AF}" type="datetime1">
              <a:rPr lang="en-US" smtClean="0"/>
              <a:pPr/>
              <a:t>6/25/2010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652B35-718D-4E28-AFEB-B694A3B357E8}" type="slidenum">
              <a:rPr kumimoji="0" lang="en-US" smtClean="0"/>
              <a:pPr/>
              <a:t>‹#›</a:t>
            </a:fld>
            <a:endParaRPr kumimoji="0"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202D31-F6F9-4D30-B4C8-033551540668}" type="datetime1">
              <a:rPr lang="en-US" smtClean="0"/>
              <a:pPr/>
              <a:t>6/25/2010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652B35-718D-4E28-AFEB-B694A3B357E8}" type="slidenum">
              <a:rPr kumimoji="0" lang="en-US" smtClean="0"/>
              <a:pPr/>
              <a:t>‹#›</a:t>
            </a:fld>
            <a:endParaRPr kumimoji="0"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312C4D-9396-46EB-A51A-35A2D31608CD}" type="datetime1">
              <a:rPr lang="en-US" smtClean="0"/>
              <a:pPr/>
              <a:t>6/25/2010</a:t>
            </a:fld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451976" y="2946400"/>
            <a:ext cx="8265160" cy="24638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567656" y="3048000"/>
            <a:ext cx="8033800" cy="2245359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652B35-718D-4E28-AFEB-B694A3B357E8}" type="slidenum">
              <a:rPr kumimoji="0" lang="en-US" smtClean="0"/>
              <a:pPr/>
              <a:t>‹#›</a:t>
            </a:fld>
            <a:endParaRPr kumimoji="0"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6" y="3200399"/>
            <a:ext cx="7696200" cy="1295401"/>
          </a:xfrm>
        </p:spPr>
        <p:txBody>
          <a:bodyPr anchor="b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en-US" sz="4000" kern="1200" cap="all" baseline="0" dirty="0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5" name="Rectangle 14"/>
          <p:cNvSpPr/>
          <p:nvPr/>
        </p:nvSpPr>
        <p:spPr>
          <a:xfrm>
            <a:off x="675496" y="4541520"/>
            <a:ext cx="7818120" cy="664367"/>
          </a:xfrm>
          <a:prstGeom prst="rect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6456" y="4607510"/>
            <a:ext cx="7696200" cy="523783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 cap="all" spc="250" baseline="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Rectangle 13"/>
          <p:cNvSpPr/>
          <p:nvPr/>
        </p:nvSpPr>
        <p:spPr>
          <a:xfrm>
            <a:off x="675757" y="3124200"/>
            <a:ext cx="7817599" cy="2077720"/>
          </a:xfrm>
          <a:prstGeom prst="rect">
            <a:avLst/>
          </a:prstGeom>
          <a:noFill/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26128" y="1719071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19071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1C40EA-398C-49AB-B13A-748FC62A1CA0}" type="datetime1">
              <a:rPr lang="en-US" smtClean="0"/>
              <a:pPr/>
              <a:t>6/25/2010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652B35-718D-4E28-AFEB-B694A3B357E8}" type="slidenum">
              <a:rPr kumimoji="0" lang="en-US" smtClean="0"/>
              <a:pPr/>
              <a:t>‹#›</a:t>
            </a:fld>
            <a:endParaRPr kumimoji="0"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26128" y="1722438"/>
            <a:ext cx="4040188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6128" y="2438400"/>
            <a:ext cx="4040188" cy="368776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722438"/>
            <a:ext cx="4041775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38400"/>
            <a:ext cx="4041775" cy="368776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l" eaLnBrk="1" latinLnBrk="0" hangingPunct="1"/>
            <a:fld id="{599FD366-FA5E-4F02-AAE2-26134F17E491}" type="datetime1">
              <a:rPr lang="en-US" smtClean="0"/>
              <a:pPr algn="l" eaLnBrk="1" latinLnBrk="0" hangingPunct="1"/>
              <a:t>6/25/2010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 eaLnBrk="1" latinLnBrk="0" hangingPunct="1"/>
            <a:fld id="{96652B35-718D-4E28-AFEB-B694A3B357E8}" type="slidenum">
              <a:rPr kumimoji="0" lang="en-US" smtClean="0"/>
              <a:pPr algn="r" eaLnBrk="1" latinLnBrk="0" hangingPunct="1"/>
              <a:t>‹#›</a:t>
            </a:fld>
            <a:endParaRPr kumimoji="0"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1C0DE8-4763-43F7-99A7-35E79D8F7AD7}" type="datetime1">
              <a:rPr lang="en-US" smtClean="0"/>
              <a:pPr/>
              <a:t>6/25/2010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652B35-718D-4E28-AFEB-B694A3B357E8}" type="slidenum">
              <a:rPr kumimoji="0" lang="en-US" smtClean="0"/>
              <a:pPr/>
              <a:t>‹#›</a:t>
            </a:fld>
            <a:endParaRPr kumimoji="0"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1" name="Rounded Rectangle 10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330A7E-9AF2-4979-8F82-C2AB9C510F1B}" type="datetime1">
              <a:rPr lang="en-US" smtClean="0"/>
              <a:pPr/>
              <a:t>6/25/2010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652B35-718D-4E28-AFEB-B694A3B357E8}" type="slidenum">
              <a:rPr kumimoji="0" lang="en-US" smtClean="0"/>
              <a:pPr/>
              <a:t>‹#›</a:t>
            </a:fld>
            <a:endParaRPr kumimoji="0"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2" name="Rounded Rectangle 11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6200" y="685800"/>
            <a:ext cx="4572000" cy="525780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24B59A-E38B-4CB1-9C87-31045B60310C}" type="datetime1">
              <a:rPr lang="en-US" smtClean="0"/>
              <a:pPr/>
              <a:t>6/25/2010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652B35-718D-4E28-AFEB-B694A3B357E8}" type="slidenum">
              <a:rPr kumimoji="0" lang="en-US" smtClean="0"/>
              <a:pPr/>
              <a:t>‹#›</a:t>
            </a:fld>
            <a:endParaRPr kumimoji="0" lang="en-US" dirty="0"/>
          </a:p>
        </p:txBody>
      </p:sp>
      <p:sp>
        <p:nvSpPr>
          <p:cNvPr id="8" name="Rectangle 7"/>
          <p:cNvSpPr/>
          <p:nvPr/>
        </p:nvSpPr>
        <p:spPr>
          <a:xfrm>
            <a:off x="560034" y="1505712"/>
            <a:ext cx="2716566" cy="3523488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676690" y="1642472"/>
            <a:ext cx="2483254" cy="3234328"/>
          </a:xfrm>
          <a:prstGeom prst="rect">
            <a:avLst/>
          </a:prstGeom>
          <a:solidFill>
            <a:srgbClr val="FFFFFF"/>
          </a:solidFill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9000" y="2971800"/>
            <a:ext cx="2298634" cy="1752600"/>
          </a:xfrm>
        </p:spPr>
        <p:txBody>
          <a:bodyPr/>
          <a:lstStyle>
            <a:lvl1pPr marL="0" indent="0">
              <a:spcBef>
                <a:spcPts val="400"/>
              </a:spcBef>
              <a:buNone/>
              <a:defRPr sz="1400">
                <a:solidFill>
                  <a:schemeClr val="accent1">
                    <a:lumMod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9000" y="1734312"/>
            <a:ext cx="2298634" cy="1191620"/>
          </a:xfrm>
        </p:spPr>
        <p:txBody>
          <a:bodyPr anchor="b">
            <a:normAutofit/>
          </a:bodyPr>
          <a:lstStyle>
            <a:lvl1pPr algn="l">
              <a:defRPr sz="2000" b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9" name="Rounded Rectangle 8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85800" y="621437"/>
            <a:ext cx="7772400" cy="4331564"/>
          </a:xfrm>
          <a:solidFill>
            <a:schemeClr val="bg2"/>
          </a:solidFill>
          <a:ln>
            <a:noFill/>
          </a:ln>
          <a:effectLst>
            <a:softEdge rad="12700"/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32CF55-05C9-4C55-A91E-A57CB6EF5846}" type="datetime1">
              <a:rPr lang="en-US" smtClean="0"/>
              <a:pPr/>
              <a:t>6/25/2010</a:t>
            </a:fld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652B35-718D-4E28-AFEB-B694A3B357E8}" type="slidenum">
              <a:rPr kumimoji="0" lang="en-US" smtClean="0"/>
              <a:pPr/>
              <a:t>‹#›</a:t>
            </a:fld>
            <a:endParaRPr kumimoji="0" lang="en-US" dirty="0"/>
          </a:p>
        </p:txBody>
      </p:sp>
      <p:sp>
        <p:nvSpPr>
          <p:cNvPr id="10" name="Rectangle 9"/>
          <p:cNvSpPr/>
          <p:nvPr/>
        </p:nvSpPr>
        <p:spPr>
          <a:xfrm>
            <a:off x="685800" y="4953000"/>
            <a:ext cx="7772400" cy="13716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61999" y="5029200"/>
            <a:ext cx="7600765" cy="1202924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 dirty="0"/>
          </a:p>
        </p:txBody>
      </p:sp>
      <p:sp>
        <p:nvSpPr>
          <p:cNvPr id="13" name="Rectangle 12"/>
          <p:cNvSpPr/>
          <p:nvPr/>
        </p:nvSpPr>
        <p:spPr>
          <a:xfrm>
            <a:off x="914400" y="5638800"/>
            <a:ext cx="7328514" cy="451696"/>
          </a:xfrm>
          <a:prstGeom prst="rect">
            <a:avLst/>
          </a:prstGeom>
          <a:solidFill>
            <a:schemeClr val="accent1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605589" y="5074920"/>
            <a:ext cx="7946136" cy="1097280"/>
          </a:xfrm>
          <a:prstGeom prst="rect">
            <a:avLst/>
          </a:prstGeom>
          <a:noFill/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56289" y="5656556"/>
            <a:ext cx="7244736" cy="401715"/>
          </a:xfrm>
        </p:spPr>
        <p:txBody>
          <a:bodyPr anchor="ctr">
            <a:normAutofit/>
          </a:bodyPr>
          <a:lstStyle>
            <a:lvl1pPr marL="0" indent="0" algn="ctr">
              <a:buNone/>
              <a:defRPr sz="1500" cap="all" spc="250" baseline="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105400"/>
            <a:ext cx="7328514" cy="523043"/>
          </a:xfrm>
        </p:spPr>
        <p:txBody>
          <a:bodyPr anchor="ctr" anchorCtr="0"/>
          <a:lstStyle>
            <a:lvl1pPr algn="ctr">
              <a:defRPr sz="2000" b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7" name="Rounded Rectangle 6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52600"/>
            <a:ext cx="8229600" cy="43735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pPr algn="l" eaLnBrk="1" latinLnBrk="0" hangingPunct="1"/>
            <a:fld id="{95913986-0B5D-4631-A85D-3AB0567FC6D5}" type="datetime1">
              <a:rPr lang="en-US" smtClean="0"/>
              <a:pPr algn="l" eaLnBrk="1" latinLnBrk="0" hangingPunct="1"/>
              <a:t>6/25/2010</a:t>
            </a:fld>
            <a:endParaRPr lang="en-US" sz="800" dirty="0">
              <a:solidFill>
                <a:schemeClr val="accent2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pPr algn="r" eaLnBrk="1" latinLnBrk="0" hangingPunct="1"/>
            <a:endParaRPr kumimoji="0" lang="en-US" sz="800" dirty="0">
              <a:solidFill>
                <a:schemeClr val="accent2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pPr algn="r" eaLnBrk="1" latinLnBrk="0" hangingPunct="1"/>
            <a:fld id="{96652B35-718D-4E28-AFEB-B694A3B357E8}" type="slidenum">
              <a:rPr kumimoji="0" lang="en-US" smtClean="0"/>
              <a:pPr algn="r" eaLnBrk="1" latinLnBrk="0" hangingPunct="1"/>
              <a:t>‹#›</a:t>
            </a:fld>
            <a:endParaRPr kumimoji="0" lang="en-US" sz="1800" dirty="0">
              <a:solidFill>
                <a:schemeClr val="bg1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274320" y="278166"/>
            <a:ext cx="8595360" cy="132588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72863" y="372862"/>
            <a:ext cx="8380520" cy="1118587"/>
          </a:xfrm>
          <a:prstGeom prst="rect">
            <a:avLst/>
          </a:prstGeom>
          <a:solidFill>
            <a:srgbClr val="FFFFFF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2825" y="6191250"/>
            <a:ext cx="2533650" cy="361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889" r:id="rId1"/>
    <p:sldLayoutId id="2147483890" r:id="rId2"/>
    <p:sldLayoutId id="2147483891" r:id="rId3"/>
    <p:sldLayoutId id="2147483892" r:id="rId4"/>
    <p:sldLayoutId id="2147483893" r:id="rId5"/>
    <p:sldLayoutId id="2147483894" r:id="rId6"/>
    <p:sldLayoutId id="2147483895" r:id="rId7"/>
    <p:sldLayoutId id="2147483896" r:id="rId8"/>
    <p:sldLayoutId id="2147483897" r:id="rId9"/>
    <p:sldLayoutId id="2147483898" r:id="rId10"/>
    <p:sldLayoutId id="214748389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3500" kern="1200" cap="all" baseline="0">
          <a:solidFill>
            <a:schemeClr val="accent1">
              <a:lumMod val="75000"/>
            </a:schemeClr>
          </a:solidFill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19456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37744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33400" y="4800600"/>
            <a:ext cx="6781800" cy="1752600"/>
          </a:xfrm>
        </p:spPr>
        <p:txBody>
          <a:bodyPr/>
          <a:lstStyle/>
          <a:p>
            <a:r>
              <a:rPr lang="en-US" dirty="0" smtClean="0"/>
              <a:t>Sustainable housing in a kit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A9D20"/>
                </a:solidFill>
              </a:rPr>
              <a:t>Bird Houses Revisited</a:t>
            </a:r>
            <a:endParaRPr lang="en-US" dirty="0">
              <a:solidFill>
                <a:srgbClr val="FA9D20"/>
              </a:solidFill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94100" y="5877844"/>
            <a:ext cx="3505200" cy="5007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Bird House Team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Marco Lopez – VP, Product Development</a:t>
            </a:r>
          </a:p>
          <a:p>
            <a:r>
              <a:rPr lang="en-US" dirty="0" err="1" smtClean="0"/>
              <a:t>Kecia</a:t>
            </a:r>
            <a:r>
              <a:rPr lang="en-US" dirty="0" smtClean="0"/>
              <a:t> Horton, Deepak Ramesh – Designers</a:t>
            </a:r>
          </a:p>
          <a:p>
            <a:r>
              <a:rPr lang="en-US" dirty="0" smtClean="0"/>
              <a:t>Dee </a:t>
            </a:r>
            <a:r>
              <a:rPr lang="en-US" dirty="0" err="1" smtClean="0"/>
              <a:t>VanderLaan</a:t>
            </a:r>
            <a:r>
              <a:rPr lang="en-US" dirty="0" smtClean="0"/>
              <a:t> – Avian Authority</a:t>
            </a:r>
          </a:p>
          <a:p>
            <a:r>
              <a:rPr lang="en-US" dirty="0" err="1" smtClean="0"/>
              <a:t>Jihong</a:t>
            </a:r>
            <a:r>
              <a:rPr lang="en-US" dirty="0" smtClean="0"/>
              <a:t> Chen – Sales Contact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96652B35-718D-4E28-AFEB-B694A3B357E8}" type="slidenum">
              <a:rPr kumimoji="0" lang="en-US" smtClean="0"/>
              <a:pPr/>
              <a:t>2</a:t>
            </a:fld>
            <a:endParaRPr kumimoji="0"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Best Materials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Woods</a:t>
            </a:r>
          </a:p>
          <a:p>
            <a:pPr lvl="1"/>
            <a:r>
              <a:rPr lang="en-US" dirty="0" smtClean="0"/>
              <a:t>Cypress</a:t>
            </a:r>
          </a:p>
          <a:p>
            <a:pPr lvl="1"/>
            <a:r>
              <a:rPr lang="en-US" dirty="0" smtClean="0"/>
              <a:t>Red Cedar</a:t>
            </a:r>
          </a:p>
          <a:p>
            <a:pPr lvl="1"/>
            <a:r>
              <a:rPr lang="en-US" dirty="0" smtClean="0"/>
              <a:t>Redwood</a:t>
            </a:r>
          </a:p>
          <a:p>
            <a:pPr lvl="1"/>
            <a:r>
              <a:rPr lang="en-US" dirty="0" smtClean="0"/>
              <a:t>Spruce</a:t>
            </a:r>
          </a:p>
          <a:p>
            <a:pPr lvl="1"/>
            <a:r>
              <a:rPr lang="en-US" dirty="0" smtClean="0"/>
              <a:t>Poplar</a:t>
            </a:r>
          </a:p>
          <a:p>
            <a:r>
              <a:rPr lang="en-US" dirty="0" smtClean="0"/>
              <a:t>Never use</a:t>
            </a:r>
          </a:p>
          <a:p>
            <a:pPr lvl="1"/>
            <a:r>
              <a:rPr lang="en-US" dirty="0" smtClean="0"/>
              <a:t>	</a:t>
            </a:r>
            <a:r>
              <a:rPr lang="en-US" dirty="0"/>
              <a:t>Fiberglass</a:t>
            </a:r>
          </a:p>
          <a:p>
            <a:pPr lvl="1"/>
            <a:r>
              <a:rPr lang="en-US" dirty="0"/>
              <a:t>	Pressure-treated wood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96652B35-718D-4E28-AFEB-B694A3B357E8}" type="slidenum">
              <a:rPr kumimoji="0" lang="en-US" smtClean="0"/>
              <a:pPr/>
              <a:t>3</a:t>
            </a:fld>
            <a:endParaRPr kumimoji="0"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4600" y="4038600"/>
            <a:ext cx="381000" cy="38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Decor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Rough-hewn exteriors or lead-free paints</a:t>
            </a:r>
          </a:p>
          <a:p>
            <a:r>
              <a:rPr lang="en-US" dirty="0" smtClean="0"/>
              <a:t>Acceptable paint colors</a:t>
            </a:r>
          </a:p>
          <a:p>
            <a:pPr lvl="1"/>
            <a:r>
              <a:rPr lang="en-US" dirty="0" smtClean="0"/>
              <a:t>White (Purple Martin)</a:t>
            </a:r>
          </a:p>
          <a:p>
            <a:pPr lvl="1"/>
            <a:r>
              <a:rPr lang="en-US" dirty="0" smtClean="0"/>
              <a:t>Tan, gray, dull green (other cavity-nesting species)</a:t>
            </a:r>
          </a:p>
          <a:p>
            <a:r>
              <a:rPr lang="en-US" dirty="0" smtClean="0"/>
              <a:t>Interiors must remain untreated	</a:t>
            </a:r>
          </a:p>
          <a:p>
            <a:pPr lvl="1"/>
            <a:r>
              <a:rPr lang="en-US" dirty="0" smtClean="0"/>
              <a:t>Baby birds will peck on interior walls</a:t>
            </a:r>
          </a:p>
          <a:p>
            <a:r>
              <a:rPr lang="en-US" dirty="0" smtClean="0"/>
              <a:t>Never paint entrance holes </a:t>
            </a:r>
          </a:p>
          <a:p>
            <a:pPr lvl="1"/>
            <a:r>
              <a:rPr lang="en-US" dirty="0" smtClean="0"/>
              <a:t>Remain inconspicuous to predators</a:t>
            </a:r>
          </a:p>
          <a:p>
            <a:pPr lvl="1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96652B35-718D-4E28-AFEB-B694A3B357E8}" type="slidenum">
              <a:rPr kumimoji="0" lang="en-US" smtClean="0"/>
              <a:pPr/>
              <a:t>4</a:t>
            </a:fld>
            <a:endParaRPr kumimoji="0"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Hardware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Glue for joints</a:t>
            </a:r>
          </a:p>
          <a:p>
            <a:r>
              <a:rPr lang="en-US" dirty="0" smtClean="0"/>
              <a:t>Galvanized nails and hinges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96652B35-718D-4E28-AFEB-B694A3B357E8}" type="slidenum">
              <a:rPr kumimoji="0" lang="en-US" smtClean="0"/>
              <a:pPr/>
              <a:t>5</a:t>
            </a:fld>
            <a:endParaRPr kumimoji="0"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Quality Control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Solicit continuous feedback</a:t>
            </a:r>
          </a:p>
          <a:p>
            <a:r>
              <a:rPr lang="en-US" dirty="0" smtClean="0"/>
              <a:t>Spot-check kits at every step</a:t>
            </a:r>
          </a:p>
          <a:p>
            <a:r>
              <a:rPr lang="en-US" dirty="0" smtClean="0"/>
              <a:t>“Dummy test” instructions</a:t>
            </a:r>
          </a:p>
          <a:p>
            <a:pPr lvl="1"/>
            <a:r>
              <a:rPr lang="en-US" dirty="0" smtClean="0"/>
              <a:t>Administrative staff</a:t>
            </a:r>
          </a:p>
          <a:p>
            <a:pPr lvl="1"/>
            <a:r>
              <a:rPr lang="en-US" dirty="0" smtClean="0"/>
              <a:t>Family</a:t>
            </a:r>
          </a:p>
          <a:p>
            <a:pPr lvl="1"/>
            <a:r>
              <a:rPr lang="en-US" dirty="0" smtClean="0"/>
              <a:t>Vendors</a:t>
            </a:r>
          </a:p>
          <a:p>
            <a:pPr lvl="1"/>
            <a:r>
              <a:rPr lang="en-US" dirty="0" smtClean="0"/>
              <a:t>Customer feedback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96652B35-718D-4E28-AFEB-B694A3B357E8}" type="slidenum">
              <a:rPr kumimoji="0" lang="en-US" smtClean="0"/>
              <a:pPr/>
              <a:t>6</a:t>
            </a:fld>
            <a:endParaRPr kumimoji="0"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Competition Comparison</a:t>
            </a:r>
            <a:endParaRPr lang="en-US" dirty="0"/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</p:nvPr>
        </p:nvGraphicFramePr>
        <p:xfrm>
          <a:off x="457200" y="1752600"/>
          <a:ext cx="8229600" cy="43735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96652B35-718D-4E28-AFEB-B694A3B357E8}" type="slidenum">
              <a:rPr kumimoji="0" lang="en-US" smtClean="0"/>
              <a:pPr/>
              <a:t>7</a:t>
            </a:fld>
            <a:endParaRPr kumimoji="0"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pothecary">
  <a:themeElements>
    <a:clrScheme name="Apothecary">
      <a:dk1>
        <a:sysClr val="windowText" lastClr="000000"/>
      </a:dk1>
      <a:lt1>
        <a:sysClr val="window" lastClr="FFFFFF"/>
      </a:lt1>
      <a:dk2>
        <a:srgbClr val="564B3C"/>
      </a:dk2>
      <a:lt2>
        <a:srgbClr val="ECEDD1"/>
      </a:lt2>
      <a:accent1>
        <a:srgbClr val="93A299"/>
      </a:accent1>
      <a:accent2>
        <a:srgbClr val="CF543F"/>
      </a:accent2>
      <a:accent3>
        <a:srgbClr val="B5AE53"/>
      </a:accent3>
      <a:accent4>
        <a:srgbClr val="848058"/>
      </a:accent4>
      <a:accent5>
        <a:srgbClr val="E8B54D"/>
      </a:accent5>
      <a:accent6>
        <a:srgbClr val="786C71"/>
      </a:accent6>
      <a:hlink>
        <a:srgbClr val="CCCC00"/>
      </a:hlink>
      <a:folHlink>
        <a:srgbClr val="B2B2B2"/>
      </a:folHlink>
    </a:clrScheme>
    <a:fontScheme name="Apothecary">
      <a:majorFont>
        <a:latin typeface="Book Antiqua"/>
        <a:ea typeface=""/>
        <a:cs typeface=""/>
        <a:font script="Jpan" typeface="HGS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Apothecary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100000"/>
              </a:schemeClr>
            </a:gs>
            <a:gs pos="68000">
              <a:schemeClr val="phClr">
                <a:tint val="77000"/>
                <a:satMod val="100000"/>
              </a:schemeClr>
            </a:gs>
            <a:gs pos="81000">
              <a:schemeClr val="phClr">
                <a:tint val="79000"/>
                <a:satMod val="100000"/>
              </a:schemeClr>
            </a:gs>
            <a:gs pos="86000">
              <a:schemeClr val="phClr">
                <a:tint val="73000"/>
                <a:satMod val="100000"/>
              </a:schemeClr>
            </a:gs>
            <a:gs pos="100000">
              <a:schemeClr val="phClr">
                <a:tint val="35000"/>
                <a:sat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73000"/>
                <a:shade val="100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tint val="100000"/>
                <a:shade val="57000"/>
                <a:satMod val="120000"/>
              </a:schemeClr>
            </a:gs>
            <a:gs pos="80000">
              <a:schemeClr val="phClr">
                <a:tint val="100000"/>
                <a:shade val="56000"/>
                <a:satMod val="145000"/>
              </a:schemeClr>
            </a:gs>
            <a:gs pos="88000">
              <a:schemeClr val="phClr">
                <a:tint val="100000"/>
                <a:shade val="63000"/>
                <a:satMod val="160000"/>
              </a:schemeClr>
            </a:gs>
            <a:gs pos="100000">
              <a:schemeClr val="phClr">
                <a:tint val="99000"/>
                <a:shade val="100000"/>
                <a:satMod val="155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  <a:scene3d>
            <a:camera prst="orthographicFront">
              <a:rot lat="0" lon="0" rev="0"/>
            </a:camera>
            <a:lightRig rig="glow" dir="tl">
              <a:rot lat="0" lon="0" rev="1800000"/>
            </a:lightRig>
          </a:scene3d>
          <a:sp3d contourW="10160" prstMaterial="dkEdge">
            <a:bevelT w="0" h="0" prst="angle"/>
            <a:contourClr>
              <a:schemeClr val="phClr">
                <a:shade val="30000"/>
                <a:satMod val="150000"/>
              </a:schemeClr>
            </a:contourClr>
          </a:sp3d>
        </a:effectStyle>
        <a:effectStyle>
          <a:effectLst>
            <a:glow rad="50800">
              <a:schemeClr val="phClr">
                <a:tint val="68000"/>
                <a:shade val="93000"/>
                <a:alpha val="37000"/>
                <a:satMod val="250000"/>
              </a:schemeClr>
            </a:glow>
          </a:effectLst>
          <a:scene3d>
            <a:camera prst="orthographicFront">
              <a:rot lat="0" lon="0" rev="0"/>
            </a:camera>
            <a:lightRig rig="glow" dir="t">
              <a:rot lat="0" lon="0" rev="1800000"/>
            </a:lightRig>
          </a:scene3d>
          <a:sp3d contourW="10160" prstMaterial="dkEdge">
            <a:bevelT w="20320" h="19050" prst="angle"/>
            <a:contourClr>
              <a:schemeClr val="phClr">
                <a:shade val="3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3000"/>
            <a:satMod val="14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70000"/>
                <a:satMod val="170000"/>
              </a:schemeClr>
              <a:schemeClr val="phClr">
                <a:shade val="70000"/>
                <a:satMod val="13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Apothecary</Template>
  <TotalTime>370</TotalTime>
  <Words>114</Words>
  <Application>Microsoft Office PowerPoint</Application>
  <PresentationFormat>On-screen Show (4:3)</PresentationFormat>
  <Paragraphs>44</Paragraphs>
  <Slides>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Apothecary</vt:lpstr>
      <vt:lpstr>Bird Houses Revisited</vt:lpstr>
      <vt:lpstr>The Bird House Team</vt:lpstr>
      <vt:lpstr>The Best Materials</vt:lpstr>
      <vt:lpstr>Decor</vt:lpstr>
      <vt:lpstr>Hardware</vt:lpstr>
      <vt:lpstr>Quality Control</vt:lpstr>
      <vt:lpstr>Competition Comparison</vt:lpstr>
    </vt:vector>
  </TitlesOfParts>
  <Company>Indiana University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Anatomy of a Birdhouse</dc:title>
  <dc:creator>Barbara Waxer</dc:creator>
  <cp:lastModifiedBy>Jennifer</cp:lastModifiedBy>
  <cp:revision>96</cp:revision>
  <dcterms:created xsi:type="dcterms:W3CDTF">2006-12-06T15:38:08Z</dcterms:created>
  <dcterms:modified xsi:type="dcterms:W3CDTF">2010-06-25T13:29:36Z</dcterms:modified>
</cp:coreProperties>
</file>